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9" r:id="rId1"/>
  </p:sldMasterIdLst>
  <p:notesMasterIdLst>
    <p:notesMasterId r:id="rId95"/>
  </p:notesMasterIdLst>
  <p:handoutMasterIdLst>
    <p:handoutMasterId r:id="rId96"/>
  </p:handoutMasterIdLst>
  <p:sldIdLst>
    <p:sldId id="256" r:id="rId2"/>
    <p:sldId id="321" r:id="rId3"/>
    <p:sldId id="413" r:id="rId4"/>
    <p:sldId id="414" r:id="rId5"/>
    <p:sldId id="415" r:id="rId6"/>
    <p:sldId id="416" r:id="rId7"/>
    <p:sldId id="417" r:id="rId8"/>
    <p:sldId id="418" r:id="rId9"/>
    <p:sldId id="419" r:id="rId10"/>
    <p:sldId id="420" r:id="rId11"/>
    <p:sldId id="421" r:id="rId12"/>
    <p:sldId id="422" r:id="rId13"/>
    <p:sldId id="447" r:id="rId14"/>
    <p:sldId id="448" r:id="rId15"/>
    <p:sldId id="449" r:id="rId16"/>
    <p:sldId id="423" r:id="rId17"/>
    <p:sldId id="427" r:id="rId18"/>
    <p:sldId id="452" r:id="rId19"/>
    <p:sldId id="453" r:id="rId20"/>
    <p:sldId id="428" r:id="rId21"/>
    <p:sldId id="429" r:id="rId22"/>
    <p:sldId id="424" r:id="rId23"/>
    <p:sldId id="425" r:id="rId24"/>
    <p:sldId id="426"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50" r:id="rId43"/>
    <p:sldId id="451" r:id="rId44"/>
    <p:sldId id="340" r:id="rId45"/>
    <p:sldId id="322" r:id="rId46"/>
    <p:sldId id="327" r:id="rId47"/>
    <p:sldId id="328" r:id="rId48"/>
    <p:sldId id="329" r:id="rId49"/>
    <p:sldId id="330" r:id="rId50"/>
    <p:sldId id="323" r:id="rId51"/>
    <p:sldId id="324" r:id="rId52"/>
    <p:sldId id="325" r:id="rId53"/>
    <p:sldId id="326" r:id="rId54"/>
    <p:sldId id="331" r:id="rId55"/>
    <p:sldId id="332" r:id="rId56"/>
    <p:sldId id="333" r:id="rId57"/>
    <p:sldId id="334" r:id="rId58"/>
    <p:sldId id="335" r:id="rId59"/>
    <p:sldId id="336" r:id="rId60"/>
    <p:sldId id="337" r:id="rId61"/>
    <p:sldId id="338" r:id="rId62"/>
    <p:sldId id="339" r:id="rId63"/>
    <p:sldId id="341" r:id="rId64"/>
    <p:sldId id="342"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66" r:id="rId88"/>
    <p:sldId id="367" r:id="rId89"/>
    <p:sldId id="368" r:id="rId90"/>
    <p:sldId id="369" r:id="rId91"/>
    <p:sldId id="370" r:id="rId92"/>
    <p:sldId id="371" r:id="rId93"/>
    <p:sldId id="372" r:id="rId94"/>
  </p:sldIdLst>
  <p:sldSz cx="9144000" cy="6858000" type="screen4x3"/>
  <p:notesSz cx="6845300" cy="9396413"/>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74833" autoAdjust="0"/>
  </p:normalViewPr>
  <p:slideViewPr>
    <p:cSldViewPr>
      <p:cViewPr varScale="1">
        <p:scale>
          <a:sx n="105" d="100"/>
          <a:sy n="105" d="100"/>
        </p:scale>
        <p:origin x="417"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36"/>
    </p:cViewPr>
  </p:sorterViewPr>
  <p:notesViewPr>
    <p:cSldViewPr>
      <p:cViewPr varScale="1">
        <p:scale>
          <a:sx n="50" d="100"/>
          <a:sy n="50" d="100"/>
        </p:scale>
        <p:origin x="2646" y="3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536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536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18AD233-60FD-4EC4-8DDC-C00026878C43}" type="slidenum">
              <a:rPr lang="en-US"/>
              <a:pPr>
                <a:defRPr/>
              </a:pPr>
              <a:t>‹#›</a:t>
            </a:fld>
            <a:endParaRPr lang="en-US"/>
          </a:p>
        </p:txBody>
      </p:sp>
    </p:spTree>
    <p:extLst>
      <p:ext uri="{BB962C8B-B14F-4D97-AF65-F5344CB8AC3E}">
        <p14:creationId xmlns:p14="http://schemas.microsoft.com/office/powerpoint/2010/main" val="271778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13667" name="Rectangle 3"/>
          <p:cNvSpPr>
            <a:spLocks noGrp="1" noChangeArrowheads="1"/>
          </p:cNvSpPr>
          <p:nvPr>
            <p:ph type="dt" idx="1"/>
          </p:nvPr>
        </p:nvSpPr>
        <p:spPr bwMode="auto">
          <a:xfrm>
            <a:off x="3876675"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4516" name="Rectangle 4"/>
          <p:cNvSpPr>
            <a:spLocks noGrp="1" noRot="1" noChangeAspect="1" noChangeArrowheads="1" noTextEdit="1"/>
          </p:cNvSpPr>
          <p:nvPr>
            <p:ph type="sldImg" idx="2"/>
          </p:nvPr>
        </p:nvSpPr>
        <p:spPr bwMode="auto">
          <a:xfrm>
            <a:off x="1073150" y="704850"/>
            <a:ext cx="4699000"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9" name="Rectangle 5"/>
          <p:cNvSpPr>
            <a:spLocks noGrp="1" noChangeArrowheads="1"/>
          </p:cNvSpPr>
          <p:nvPr>
            <p:ph type="body" sz="quarter" idx="3"/>
          </p:nvPr>
        </p:nvSpPr>
        <p:spPr bwMode="auto">
          <a:xfrm>
            <a:off x="684213" y="4464050"/>
            <a:ext cx="54768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3670" name="Rectangle 6"/>
          <p:cNvSpPr>
            <a:spLocks noGrp="1" noChangeArrowheads="1"/>
          </p:cNvSpPr>
          <p:nvPr>
            <p:ph type="ftr" sz="quarter" idx="4"/>
          </p:nvPr>
        </p:nvSpPr>
        <p:spPr bwMode="auto">
          <a:xfrm>
            <a:off x="0" y="8924925"/>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13671" name="Rectangle 7"/>
          <p:cNvSpPr>
            <a:spLocks noGrp="1" noChangeArrowheads="1"/>
          </p:cNvSpPr>
          <p:nvPr>
            <p:ph type="sldNum" sz="quarter" idx="5"/>
          </p:nvPr>
        </p:nvSpPr>
        <p:spPr bwMode="auto">
          <a:xfrm>
            <a:off x="3876675" y="8924925"/>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186603D-084E-4A60-AD2E-FBBD6C1B4FD9}" type="slidenum">
              <a:rPr lang="en-US"/>
              <a:pPr>
                <a:defRPr/>
              </a:pPr>
              <a:t>‹#›</a:t>
            </a:fld>
            <a:endParaRPr lang="en-US"/>
          </a:p>
        </p:txBody>
      </p:sp>
    </p:spTree>
    <p:extLst>
      <p:ext uri="{BB962C8B-B14F-4D97-AF65-F5344CB8AC3E}">
        <p14:creationId xmlns:p14="http://schemas.microsoft.com/office/powerpoint/2010/main" val="20020183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39"/>
          <p:cNvSpPr txBox="1">
            <a:spLocks noChangeArrowheads="1"/>
          </p:cNvSpPr>
          <p:nvPr userDrawn="1"/>
        </p:nvSpPr>
        <p:spPr bwMode="auto">
          <a:xfrm>
            <a:off x="457200" y="6461125"/>
            <a:ext cx="3581400" cy="473075"/>
          </a:xfrm>
          <a:prstGeom prst="rect">
            <a:avLst/>
          </a:prstGeom>
          <a:noFill/>
          <a:ln w="9525">
            <a:noFill/>
            <a:miter lim="800000"/>
            <a:headEnd/>
            <a:tailEnd/>
          </a:ln>
          <a:effectLst/>
        </p:spPr>
        <p:txBody>
          <a:bodyPr>
            <a:spAutoFit/>
          </a:bodyPr>
          <a:lstStyle/>
          <a:p>
            <a:pPr>
              <a:spcBef>
                <a:spcPct val="50000"/>
              </a:spcBef>
              <a:defRPr/>
            </a:pPr>
            <a:r>
              <a:rPr lang="en-US" sz="1000" dirty="0"/>
              <a:t>Machine Learning</a:t>
            </a:r>
          </a:p>
          <a:p>
            <a:pPr>
              <a:spcBef>
                <a:spcPct val="50000"/>
              </a:spcBef>
              <a:defRPr/>
            </a:pPr>
            <a:endParaRPr lang="en-US" sz="1000" dirty="0"/>
          </a:p>
        </p:txBody>
      </p:sp>
      <p:sp>
        <p:nvSpPr>
          <p:cNvPr id="4130" name="Rectangle 34"/>
          <p:cNvSpPr>
            <a:spLocks noGrp="1" noChangeArrowheads="1"/>
          </p:cNvSpPr>
          <p:nvPr>
            <p:ph type="ctrTitle" sz="quarter"/>
          </p:nvPr>
        </p:nvSpPr>
        <p:spPr>
          <a:xfrm>
            <a:off x="1143000" y="2286000"/>
            <a:ext cx="7772400" cy="1143000"/>
          </a:xfrm>
        </p:spPr>
        <p:txBody>
          <a:bodyPr/>
          <a:lstStyle>
            <a:lvl1pPr>
              <a:defRPr/>
            </a:lvl1pPr>
          </a:lstStyle>
          <a:p>
            <a:r>
              <a:rPr lang="en-US" dirty="0"/>
              <a:t>Click to edit Master title style</a:t>
            </a:r>
          </a:p>
        </p:txBody>
      </p:sp>
      <p:sp>
        <p:nvSpPr>
          <p:cNvPr id="4131" name="Rectangle 35"/>
          <p:cNvSpPr>
            <a:spLocks noGrp="1" noChangeArrowheads="1"/>
          </p:cNvSpPr>
          <p:nvPr>
            <p:ph type="subTitle" sz="quarter" idx="1"/>
          </p:nvPr>
        </p:nvSpPr>
        <p:spPr>
          <a:xfrm>
            <a:off x="609600" y="381000"/>
            <a:ext cx="2362200" cy="381000"/>
          </a:xfrm>
        </p:spPr>
        <p:txBody>
          <a:bodyPr lIns="92075" tIns="46038" rIns="92075" bIns="46038"/>
          <a:lstStyle>
            <a:lvl1pPr marL="0" indent="0" algn="ctr">
              <a:buFont typeface="Wingdings" pitchFamily="2" charset="2"/>
              <a:buNone/>
              <a:defRPr sz="2400">
                <a:solidFill>
                  <a:srgbClr val="FFFF00"/>
                </a:solidFill>
              </a:defRPr>
            </a:lvl1pPr>
          </a:lstStyle>
          <a:p>
            <a:endParaRPr lang="en-US"/>
          </a:p>
        </p:txBody>
      </p:sp>
      <p:sp>
        <p:nvSpPr>
          <p:cNvPr id="5" name="Slide Number Placeholder 3">
            <a:extLst>
              <a:ext uri="{FF2B5EF4-FFF2-40B4-BE49-F238E27FC236}">
                <a16:creationId xmlns:a16="http://schemas.microsoft.com/office/drawing/2014/main" id="{E1814531-0210-4877-B1F5-EE1E41F97174}"/>
              </a:ext>
            </a:extLst>
          </p:cNvPr>
          <p:cNvSpPr>
            <a:spLocks noGrp="1"/>
          </p:cNvSpPr>
          <p:nvPr>
            <p:ph type="sldNum" sz="quarter" idx="4"/>
          </p:nvPr>
        </p:nvSpPr>
        <p:spPr>
          <a:xfrm>
            <a:off x="8615648" y="6553200"/>
            <a:ext cx="680752" cy="365125"/>
          </a:xfrm>
          <a:prstGeom prst="rect">
            <a:avLst/>
          </a:prstGeom>
        </p:spPr>
        <p:txBody>
          <a:bodyPr/>
          <a:lstStyle>
            <a:lvl1pPr>
              <a:defRPr sz="1000"/>
            </a:lvl1pPr>
          </a:lstStyle>
          <a:p>
            <a:fld id="{A99B023C-8B4C-4F85-AF05-F5A2E6966B7E}" type="slidenum">
              <a:rPr lang="en-US" smtClean="0"/>
              <a:pPr/>
              <a:t>‹#›</a:t>
            </a:fld>
            <a:endParaRPr lang="en-US" dirty="0"/>
          </a:p>
        </p:txBody>
      </p:sp>
    </p:spTree>
    <p:extLst>
      <p:ext uri="{BB962C8B-B14F-4D97-AF65-F5344CB8AC3E}">
        <p14:creationId xmlns:p14="http://schemas.microsoft.com/office/powerpoint/2010/main" val="3623446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81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2938" y="228600"/>
            <a:ext cx="1949450" cy="5832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28600"/>
            <a:ext cx="5697538"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409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3C2066A8-9BB4-4746-B209-021A5C413E26}"/>
              </a:ext>
            </a:extLst>
          </p:cNvPr>
          <p:cNvSpPr>
            <a:spLocks noGrp="1"/>
          </p:cNvSpPr>
          <p:nvPr>
            <p:ph type="sldNum" sz="quarter" idx="4"/>
          </p:nvPr>
        </p:nvSpPr>
        <p:spPr>
          <a:xfrm>
            <a:off x="8615648" y="6553200"/>
            <a:ext cx="680752" cy="365125"/>
          </a:xfrm>
          <a:prstGeom prst="rect">
            <a:avLst/>
          </a:prstGeom>
        </p:spPr>
        <p:txBody>
          <a:bodyPr/>
          <a:lstStyle>
            <a:lvl1pPr>
              <a:defRPr sz="1000"/>
            </a:lvl1pPr>
          </a:lstStyle>
          <a:p>
            <a:fld id="{A99B023C-8B4C-4F85-AF05-F5A2E6966B7E}" type="slidenum">
              <a:rPr lang="en-US" smtClean="0"/>
              <a:pPr/>
              <a:t>‹#›</a:t>
            </a:fld>
            <a:endParaRPr lang="en-US" dirty="0"/>
          </a:p>
        </p:txBody>
      </p:sp>
    </p:spTree>
    <p:extLst>
      <p:ext uri="{BB962C8B-B14F-4D97-AF65-F5344CB8AC3E}">
        <p14:creationId xmlns:p14="http://schemas.microsoft.com/office/powerpoint/2010/main" val="269803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1060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69988" y="1946275"/>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2388" y="1946275"/>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281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5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657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9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8794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66049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sp>
        <p:nvSpPr>
          <p:cNvPr id="3136" name="Rectangle 64"/>
          <p:cNvSpPr>
            <a:spLocks noChangeArrowheads="1"/>
          </p:cNvSpPr>
          <p:nvPr userDrawn="1"/>
        </p:nvSpPr>
        <p:spPr bwMode="auto">
          <a:xfrm>
            <a:off x="212725" y="6553200"/>
            <a:ext cx="8931275" cy="312738"/>
          </a:xfrm>
          <a:prstGeom prst="rect">
            <a:avLst/>
          </a:prstGeom>
          <a:gradFill rotWithShape="0">
            <a:gsLst>
              <a:gs pos="0">
                <a:schemeClr val="bg1"/>
              </a:gs>
              <a:gs pos="50000">
                <a:schemeClr val="bg2"/>
              </a:gs>
              <a:gs pos="100000">
                <a:schemeClr val="bg1"/>
              </a:gs>
            </a:gsLst>
            <a:lin ang="0" scaled="1"/>
          </a:gradFill>
          <a:ln w="9525">
            <a:noFill/>
            <a:miter lim="800000"/>
            <a:headEnd/>
            <a:tailEnd/>
          </a:ln>
          <a:effectLst/>
        </p:spPr>
        <p:txBody>
          <a:bodyPr wrap="none" anchor="ctr"/>
          <a:lstStyle/>
          <a:p>
            <a:pPr>
              <a:defRPr/>
            </a:pPr>
            <a:endParaRPr lang="en-US"/>
          </a:p>
        </p:txBody>
      </p:sp>
      <p:sp>
        <p:nvSpPr>
          <p:cNvPr id="1027" name="Rectangle 34"/>
          <p:cNvSpPr>
            <a:spLocks noGrp="1" noChangeArrowheads="1"/>
          </p:cNvSpPr>
          <p:nvPr>
            <p:ph type="title"/>
          </p:nvPr>
        </p:nvSpPr>
        <p:spPr bwMode="auto">
          <a:xfrm>
            <a:off x="11430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3110" name="Rectangle 38"/>
          <p:cNvSpPr>
            <a:spLocks noGrp="1" noChangeArrowheads="1"/>
          </p:cNvSpPr>
          <p:nvPr>
            <p:ph type="body" idx="1"/>
          </p:nvPr>
        </p:nvSpPr>
        <p:spPr bwMode="auto">
          <a:xfrm>
            <a:off x="1169988" y="1946275"/>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11" name="Text Box 39"/>
          <p:cNvSpPr txBox="1">
            <a:spLocks noChangeArrowheads="1"/>
          </p:cNvSpPr>
          <p:nvPr userDrawn="1"/>
        </p:nvSpPr>
        <p:spPr bwMode="auto">
          <a:xfrm>
            <a:off x="3581400" y="6586458"/>
            <a:ext cx="1981200" cy="246221"/>
          </a:xfrm>
          <a:prstGeom prst="rect">
            <a:avLst/>
          </a:prstGeom>
          <a:noFill/>
          <a:ln w="9525">
            <a:noFill/>
            <a:miter lim="800000"/>
            <a:headEnd/>
            <a:tailEnd/>
          </a:ln>
          <a:effectLst/>
        </p:spPr>
        <p:txBody>
          <a:bodyPr wrap="square">
            <a:spAutoFit/>
          </a:bodyPr>
          <a:lstStyle/>
          <a:p>
            <a:pPr>
              <a:spcBef>
                <a:spcPct val="50000"/>
              </a:spcBef>
              <a:defRPr/>
            </a:pPr>
            <a:r>
              <a:rPr lang="en-US" sz="1000" dirty="0"/>
              <a:t>Machine</a:t>
            </a:r>
            <a:r>
              <a:rPr lang="en-US" sz="1000" baseline="0" dirty="0"/>
              <a:t> Learning/Svet </a:t>
            </a:r>
            <a:r>
              <a:rPr lang="en-US" sz="1000" baseline="0" dirty="0" err="1"/>
              <a:t>Braynov</a:t>
            </a:r>
            <a:endParaRPr lang="en-US" sz="1000" dirty="0"/>
          </a:p>
        </p:txBody>
      </p:sp>
      <p:sp>
        <p:nvSpPr>
          <p:cNvPr id="6" name="Slide Number Placeholder 3">
            <a:extLst>
              <a:ext uri="{FF2B5EF4-FFF2-40B4-BE49-F238E27FC236}">
                <a16:creationId xmlns:a16="http://schemas.microsoft.com/office/drawing/2014/main" id="{A2188BAF-2232-434C-B80A-41F454F0E18C}"/>
              </a:ext>
            </a:extLst>
          </p:cNvPr>
          <p:cNvSpPr>
            <a:spLocks noGrp="1"/>
          </p:cNvSpPr>
          <p:nvPr>
            <p:ph type="sldNum" sz="quarter" idx="4"/>
          </p:nvPr>
        </p:nvSpPr>
        <p:spPr>
          <a:xfrm>
            <a:off x="8615648" y="6553200"/>
            <a:ext cx="680752" cy="365125"/>
          </a:xfrm>
          <a:prstGeom prst="rect">
            <a:avLst/>
          </a:prstGeom>
        </p:spPr>
        <p:txBody>
          <a:bodyPr/>
          <a:lstStyle>
            <a:lvl1pPr>
              <a:defRPr sz="1000"/>
            </a:lvl1pPr>
          </a:lstStyle>
          <a:p>
            <a:fld id="{A99B023C-8B4C-4F85-AF05-F5A2E6966B7E}" type="slidenum">
              <a:rPr lang="en-US" smtClean="0"/>
              <a:pPr/>
              <a:t>‹#›</a:t>
            </a:fld>
            <a:endParaRPr lang="en-US" dirty="0"/>
          </a:p>
        </p:txBody>
      </p:sp>
    </p:spTree>
  </p:cSld>
  <p:clrMap bg1="dk2" tx1="lt1" bg2="dk1" tx2="lt2" accent1="accent1" accent2="accent2" accent3="accent3" accent4="accent4" accent5="accent5" accent6="accent6" hlink="hlink" folHlink="folHlink"/>
  <p:sldLayoutIdLst>
    <p:sldLayoutId id="2147484104"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ftr="0" dt="0"/>
  <p:txStyles>
    <p:titleStyle>
      <a:lvl1pPr algn="ctr" rtl="0" eaLnBrk="0" fontAlgn="base" hangingPunct="0">
        <a:spcBef>
          <a:spcPct val="0"/>
        </a:spcBef>
        <a:spcAft>
          <a:spcPct val="0"/>
        </a:spcAft>
        <a:defRPr sz="3600" b="1">
          <a:solidFill>
            <a:srgbClr val="FFFF00"/>
          </a:solidFill>
          <a:latin typeface="+mj-lt"/>
          <a:ea typeface="+mj-ea"/>
          <a:cs typeface="+mj-cs"/>
        </a:defRPr>
      </a:lvl1pPr>
      <a:lvl2pPr algn="ctr" rtl="0" eaLnBrk="0" fontAlgn="base" hangingPunct="0">
        <a:spcBef>
          <a:spcPct val="0"/>
        </a:spcBef>
        <a:spcAft>
          <a:spcPct val="0"/>
        </a:spcAft>
        <a:defRPr sz="3600" b="1">
          <a:solidFill>
            <a:srgbClr val="FFFF00"/>
          </a:solidFill>
          <a:latin typeface="Arial" charset="0"/>
        </a:defRPr>
      </a:lvl2pPr>
      <a:lvl3pPr algn="ctr" rtl="0" eaLnBrk="0" fontAlgn="base" hangingPunct="0">
        <a:spcBef>
          <a:spcPct val="0"/>
        </a:spcBef>
        <a:spcAft>
          <a:spcPct val="0"/>
        </a:spcAft>
        <a:defRPr sz="3600" b="1">
          <a:solidFill>
            <a:srgbClr val="FFFF00"/>
          </a:solidFill>
          <a:latin typeface="Arial" charset="0"/>
        </a:defRPr>
      </a:lvl3pPr>
      <a:lvl4pPr algn="ctr" rtl="0" eaLnBrk="0" fontAlgn="base" hangingPunct="0">
        <a:spcBef>
          <a:spcPct val="0"/>
        </a:spcBef>
        <a:spcAft>
          <a:spcPct val="0"/>
        </a:spcAft>
        <a:defRPr sz="3600" b="1">
          <a:solidFill>
            <a:srgbClr val="FFFF00"/>
          </a:solidFill>
          <a:latin typeface="Arial" charset="0"/>
        </a:defRPr>
      </a:lvl4pPr>
      <a:lvl5pPr algn="ctr" rtl="0" eaLnBrk="0" fontAlgn="base" hangingPunct="0">
        <a:spcBef>
          <a:spcPct val="0"/>
        </a:spcBef>
        <a:spcAft>
          <a:spcPct val="0"/>
        </a:spcAft>
        <a:defRPr sz="3600" b="1">
          <a:solidFill>
            <a:srgbClr val="FFFF00"/>
          </a:solidFill>
          <a:latin typeface="Arial" charset="0"/>
        </a:defRPr>
      </a:lvl5pPr>
      <a:lvl6pPr marL="457200" algn="ctr" rtl="0" fontAlgn="base">
        <a:spcBef>
          <a:spcPct val="0"/>
        </a:spcBef>
        <a:spcAft>
          <a:spcPct val="0"/>
        </a:spcAft>
        <a:defRPr sz="3600" b="1">
          <a:solidFill>
            <a:srgbClr val="FFFF00"/>
          </a:solidFill>
          <a:latin typeface="Arial" charset="0"/>
        </a:defRPr>
      </a:lvl6pPr>
      <a:lvl7pPr marL="914400" algn="ctr" rtl="0" fontAlgn="base">
        <a:spcBef>
          <a:spcPct val="0"/>
        </a:spcBef>
        <a:spcAft>
          <a:spcPct val="0"/>
        </a:spcAft>
        <a:defRPr sz="3600" b="1">
          <a:solidFill>
            <a:srgbClr val="FFFF00"/>
          </a:solidFill>
          <a:latin typeface="Arial" charset="0"/>
        </a:defRPr>
      </a:lvl7pPr>
      <a:lvl8pPr marL="1371600" algn="ctr" rtl="0" fontAlgn="base">
        <a:spcBef>
          <a:spcPct val="0"/>
        </a:spcBef>
        <a:spcAft>
          <a:spcPct val="0"/>
        </a:spcAft>
        <a:defRPr sz="3600" b="1">
          <a:solidFill>
            <a:srgbClr val="FFFF00"/>
          </a:solidFill>
          <a:latin typeface="Arial" charset="0"/>
        </a:defRPr>
      </a:lvl8pPr>
      <a:lvl9pPr marL="1828800" algn="ctr" rtl="0" fontAlgn="base">
        <a:spcBef>
          <a:spcPct val="0"/>
        </a:spcBef>
        <a:spcAft>
          <a:spcPct val="0"/>
        </a:spcAft>
        <a:defRPr sz="3600" b="1">
          <a:solidFill>
            <a:srgbClr val="FFFF00"/>
          </a:solidFill>
          <a:latin typeface="Arial"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Blip>
          <a:blip r:embed="rId13"/>
        </a:buBlip>
        <a:defRPr sz="24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itchFamily="2" charset="2"/>
        <a:buChar char="u"/>
        <a:defRPr sz="2000">
          <a:solidFill>
            <a:srgbClr val="FFFFCC"/>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60000"/>
        <a:buFont typeface="Wingdings" pitchFamily="2" charset="2"/>
        <a:buChar char="t"/>
        <a:defRPr sz="2000">
          <a:solidFill>
            <a:srgbClr val="FFFFCC"/>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1"/>
        </a:buClr>
        <a:buSzPct val="100000"/>
        <a:buChar char="•"/>
        <a:defRPr sz="2000">
          <a:solidFill>
            <a:srgbClr val="FFFFCC"/>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tx1"/>
        </a:buClr>
        <a:buSzPct val="100000"/>
        <a:buChar char="–"/>
        <a:defRPr sz="2000">
          <a:solidFill>
            <a:srgbClr val="FFFFCC"/>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tx1"/>
        </a:buClr>
        <a:buSzPct val="100000"/>
        <a:buChar char="–"/>
        <a:defRPr sz="2400">
          <a:solidFill>
            <a:srgbClr val="FFFFCC"/>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tx1"/>
        </a:buClr>
        <a:buSzPct val="100000"/>
        <a:buChar char="–"/>
        <a:defRPr sz="2400">
          <a:solidFill>
            <a:srgbClr val="FFFFCC"/>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tx1"/>
        </a:buClr>
        <a:buSzPct val="100000"/>
        <a:buChar char="–"/>
        <a:defRPr sz="2400">
          <a:solidFill>
            <a:srgbClr val="FFFFCC"/>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tx1"/>
        </a:buClr>
        <a:buSzPct val="100000"/>
        <a:buChar char="–"/>
        <a:defRPr sz="2400">
          <a:solidFill>
            <a:srgbClr val="FFFFCC"/>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2286000" cy="1143000"/>
          </a:xfrm>
        </p:spPr>
        <p:txBody>
          <a:bodyPr/>
          <a:lstStyle/>
          <a:p>
            <a:pPr eaLnBrk="1" hangingPunct="1">
              <a:defRPr/>
            </a:pPr>
            <a:r>
              <a:rPr kumimoji="1" lang="en-US" sz="3000" dirty="0">
                <a:effectLst>
                  <a:outerShdw blurRad="38100" dist="38100" dir="2700000" algn="tl">
                    <a:srgbClr val="000000"/>
                  </a:outerShdw>
                </a:effectLst>
              </a:rPr>
              <a:t>Lecture 3</a:t>
            </a:r>
          </a:p>
        </p:txBody>
      </p:sp>
      <p:sp>
        <p:nvSpPr>
          <p:cNvPr id="2054" name="Text Box 6"/>
          <p:cNvSpPr txBox="1">
            <a:spLocks noChangeArrowheads="1"/>
          </p:cNvSpPr>
          <p:nvPr/>
        </p:nvSpPr>
        <p:spPr bwMode="auto">
          <a:xfrm>
            <a:off x="381000" y="1905000"/>
            <a:ext cx="8153400" cy="2862322"/>
          </a:xfrm>
          <a:prstGeom prst="rect">
            <a:avLst/>
          </a:prstGeom>
          <a:noFill/>
          <a:ln w="9525">
            <a:noFill/>
            <a:miter lim="800000"/>
            <a:headEnd/>
            <a:tailEnd/>
          </a:ln>
          <a:effectLst/>
        </p:spPr>
        <p:txBody>
          <a:bodyPr wrap="square">
            <a:spAutoFit/>
          </a:bodyPr>
          <a:lstStyle/>
          <a:p>
            <a:pPr algn="ctr"/>
            <a:r>
              <a:rPr lang="en-US" sz="3600" b="1" dirty="0">
                <a:solidFill>
                  <a:srgbClr val="FFFF00"/>
                </a:solidFill>
                <a:latin typeface="+mn-lt"/>
              </a:rPr>
              <a:t>Two Classification Models:</a:t>
            </a:r>
          </a:p>
          <a:p>
            <a:pPr algn="ctr"/>
            <a:r>
              <a:rPr lang="en-US" sz="3600" b="1" dirty="0">
                <a:solidFill>
                  <a:srgbClr val="FFFF00"/>
                </a:solidFill>
                <a:latin typeface="+mn-lt"/>
              </a:rPr>
              <a:t>k-Nearest Neighbors (</a:t>
            </a:r>
            <a:r>
              <a:rPr lang="en-US" sz="3600" b="1" dirty="0" err="1">
                <a:solidFill>
                  <a:srgbClr val="FFFF00"/>
                </a:solidFill>
                <a:latin typeface="+mn-lt"/>
              </a:rPr>
              <a:t>kNN</a:t>
            </a:r>
            <a:r>
              <a:rPr lang="en-US" sz="3600" b="1" dirty="0">
                <a:solidFill>
                  <a:srgbClr val="FFFF00"/>
                </a:solidFill>
                <a:latin typeface="+mn-lt"/>
              </a:rPr>
              <a:t>)</a:t>
            </a:r>
          </a:p>
          <a:p>
            <a:pPr algn="ctr"/>
            <a:r>
              <a:rPr lang="en-US" sz="3600" b="1" dirty="0">
                <a:solidFill>
                  <a:srgbClr val="FFFF00"/>
                </a:solidFill>
                <a:latin typeface="+mn-lt"/>
              </a:rPr>
              <a:t>and</a:t>
            </a:r>
          </a:p>
          <a:p>
            <a:pPr algn="ctr"/>
            <a:r>
              <a:rPr lang="en-US" sz="3600" b="1" dirty="0">
                <a:solidFill>
                  <a:srgbClr val="FFFF00"/>
                </a:solidFill>
                <a:latin typeface="+mn-lt"/>
              </a:rPr>
              <a:t>Naive Bayes</a:t>
            </a:r>
          </a:p>
          <a:p>
            <a:pPr algn="ctr"/>
            <a:endParaRPr lang="en-US" sz="3600" b="1" dirty="0">
              <a:solidFill>
                <a:srgbClr val="FFFF00"/>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measures</a:t>
            </a:r>
          </a:p>
        </p:txBody>
      </p:sp>
      <p:sp>
        <p:nvSpPr>
          <p:cNvPr id="3" name="Content Placeholder 2"/>
          <p:cNvSpPr>
            <a:spLocks noGrp="1"/>
          </p:cNvSpPr>
          <p:nvPr>
            <p:ph idx="1"/>
          </p:nvPr>
        </p:nvSpPr>
        <p:spPr>
          <a:xfrm>
            <a:off x="304800" y="1066800"/>
            <a:ext cx="8596532" cy="4114800"/>
          </a:xfrm>
        </p:spPr>
        <p:txBody>
          <a:bodyPr/>
          <a:lstStyle/>
          <a:p>
            <a:pPr marL="0" indent="0">
              <a:buNone/>
            </a:pPr>
            <a:r>
              <a:rPr lang="en-US" sz="1800" dirty="0"/>
              <a:t>How to find the k nearest neighbors? The fact that each example can be represented by a point in an </a:t>
            </a:r>
            <a:r>
              <a:rPr lang="en-US" sz="1800" i="1" dirty="0"/>
              <a:t>n</a:t>
            </a:r>
            <a:r>
              <a:rPr lang="en-US" sz="1800" dirty="0"/>
              <a:t>-dimensional space makes it possible to calculate the distance between any pair of examples. The closer to each other the examples are in the instance space, the greater their mutual similarity. This is how the </a:t>
            </a:r>
            <a:r>
              <a:rPr lang="en-US" sz="1800" i="1" dirty="0"/>
              <a:t>nearest-neighbor classifier </a:t>
            </a:r>
            <a:r>
              <a:rPr lang="en-US" sz="1800" dirty="0"/>
              <a:t>got its name: the training example with the smallest distance from </a:t>
            </a:r>
            <a:r>
              <a:rPr lang="en-US" sz="1800" b="1" dirty="0"/>
              <a:t>x </a:t>
            </a:r>
            <a:r>
              <a:rPr lang="en-US" sz="1800" dirty="0"/>
              <a:t>in the instance space is, geometrically speaking, </a:t>
            </a:r>
            <a:r>
              <a:rPr lang="en-US" sz="1800" b="1" dirty="0"/>
              <a:t>x</a:t>
            </a:r>
            <a:r>
              <a:rPr lang="en-US" sz="1800" dirty="0"/>
              <a:t>’s nearest neighbor.</a:t>
            </a:r>
          </a:p>
          <a:p>
            <a:pPr marL="0" indent="0">
              <a:buNone/>
            </a:pPr>
            <a:r>
              <a:rPr lang="en-US" sz="1800" dirty="0">
                <a:effectLst>
                  <a:outerShdw blurRad="38100" dist="38100" dir="2700000" algn="tl">
                    <a:srgbClr val="000000">
                      <a:alpha val="43137"/>
                    </a:srgbClr>
                  </a:outerShdw>
                </a:effectLst>
              </a:rPr>
              <a:t>The success of the </a:t>
            </a:r>
            <a:r>
              <a:rPr lang="en-US" sz="1800" dirty="0" err="1">
                <a:effectLst>
                  <a:outerShdw blurRad="38100" dist="38100" dir="2700000" algn="tl">
                    <a:srgbClr val="000000">
                      <a:alpha val="43137"/>
                    </a:srgbClr>
                  </a:outerShdw>
                </a:effectLst>
              </a:rPr>
              <a:t>kNN</a:t>
            </a:r>
            <a:r>
              <a:rPr lang="en-US" sz="1800" dirty="0">
                <a:effectLst>
                  <a:outerShdw blurRad="38100" dist="38100" dir="2700000" algn="tl">
                    <a:srgbClr val="000000">
                      <a:alpha val="43137"/>
                    </a:srgbClr>
                  </a:outerShdw>
                </a:effectLst>
              </a:rPr>
              <a:t> algorithm depends on the choice of the distance/similarity function, i.e., on how well the distance function reflects the class differences.</a:t>
            </a:r>
          </a:p>
          <a:p>
            <a:pPr marL="0" indent="0">
              <a:buNone/>
            </a:pPr>
            <a:r>
              <a:rPr lang="en-US" sz="1800" dirty="0">
                <a:effectLst>
                  <a:outerShdw blurRad="38100" dist="38100" dir="2700000" algn="tl">
                    <a:srgbClr val="000000">
                      <a:alpha val="43137"/>
                    </a:srgbClr>
                  </a:outerShdw>
                </a:effectLst>
              </a:rPr>
              <a:t>In mathematics, a distance function, d, defined on a set of objects A is any function that takes real values, i.e., d : </a:t>
            </a:r>
            <a:r>
              <a:rPr lang="en-US" sz="1800" dirty="0" err="1">
                <a:effectLst>
                  <a:outerShdw blurRad="38100" dist="38100" dir="2700000" algn="tl">
                    <a:srgbClr val="000000">
                      <a:alpha val="43137"/>
                    </a:srgbClr>
                  </a:outerShdw>
                </a:effectLst>
              </a:rPr>
              <a:t>AxA</a:t>
            </a:r>
            <a:r>
              <a:rPr lang="en-US" sz="1800" dirty="0">
                <a:effectLst>
                  <a:outerShdw blurRad="38100" dist="38100" dir="2700000" algn="tl">
                    <a:srgbClr val="000000">
                      <a:alpha val="43137"/>
                    </a:srgbClr>
                  </a:outerShdw>
                </a:effectLst>
              </a:rPr>
              <a:t> → </a:t>
            </a:r>
            <a:r>
              <a:rPr lang="en-US" sz="1800" b="1" dirty="0">
                <a:effectLst>
                  <a:outerShdw blurRad="38100" dist="38100" dir="2700000" algn="tl">
                    <a:srgbClr val="000000">
                      <a:alpha val="43137"/>
                    </a:srgbClr>
                  </a:outerShdw>
                </a:effectLst>
              </a:rPr>
              <a:t>R </a:t>
            </a:r>
            <a:r>
              <a:rPr lang="en-US" sz="1800" dirty="0">
                <a:effectLst>
                  <a:outerShdw blurRad="38100" dist="38100" dir="2700000" algn="tl">
                    <a:srgbClr val="000000">
                      <a:alpha val="43137"/>
                    </a:srgbClr>
                  </a:outerShdw>
                </a:effectLst>
              </a:rPr>
              <a:t>, and that satisfies the following three conditions:</a:t>
            </a:r>
            <a:r>
              <a:rPr lang="en-US" sz="1800" b="1" dirty="0">
                <a:effectLst>
                  <a:outerShdw blurRad="38100" dist="38100" dir="2700000" algn="tl">
                    <a:srgbClr val="000000">
                      <a:alpha val="43137"/>
                    </a:srgbClr>
                  </a:outerShdw>
                </a:effectLst>
              </a:rPr>
              <a:t> </a:t>
            </a:r>
          </a:p>
          <a:p>
            <a:pPr marL="0" indent="0">
              <a:buNone/>
            </a:pPr>
            <a:r>
              <a:rPr lang="en-US" sz="1800" b="1" i="1" dirty="0">
                <a:effectLst>
                  <a:outerShdw blurRad="38100" dist="38100" dir="2700000" algn="tl">
                    <a:srgbClr val="000000">
                      <a:alpha val="43137"/>
                    </a:srgbClr>
                  </a:outerShdw>
                </a:effectLst>
              </a:rPr>
              <a:t>-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 0, and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 0  if and only if </a:t>
            </a:r>
            <a:r>
              <a:rPr lang="en-US" sz="1800" i="1" dirty="0">
                <a:effectLst>
                  <a:outerShdw blurRad="38100" dist="38100" dir="2700000" algn="tl">
                    <a:srgbClr val="000000">
                      <a:alpha val="43137"/>
                    </a:srgbClr>
                  </a:outerShdw>
                </a:effectLst>
              </a:rPr>
              <a:t>x</a:t>
            </a:r>
            <a:r>
              <a:rPr lang="en-US" sz="1800" dirty="0">
                <a:effectLst>
                  <a:outerShdw blurRad="38100" dist="38100" dir="2700000" algn="tl">
                    <a:srgbClr val="000000">
                      <a:alpha val="43137"/>
                    </a:srgbClr>
                  </a:outerShdw>
                </a:effectLst>
              </a:rPr>
              <a:t> = </a:t>
            </a:r>
            <a:r>
              <a:rPr lang="en-US" sz="1800" i="1" dirty="0">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In other words, the distance is always positive and it is zero if its is measured from a point to itself.</a:t>
            </a:r>
          </a:p>
          <a:p>
            <a:pPr marL="0" indent="0">
              <a:buNone/>
            </a:pPr>
            <a:r>
              <a:rPr lang="en-US" sz="1800" dirty="0">
                <a:effectLst>
                  <a:outerShdw blurRad="38100" dist="38100" dir="2700000" algn="tl">
                    <a:srgbClr val="000000">
                      <a:alpha val="43137"/>
                    </a:srgbClr>
                  </a:outerShdw>
                </a:effectLst>
              </a:rPr>
              <a:t>-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a:effectLst>
                  <a:outerShdw blurRad="38100" dist="38100" dir="2700000" algn="tl">
                    <a:srgbClr val="000000">
                      <a:alpha val="43137"/>
                    </a:srgbClr>
                  </a:outerShdw>
                </a:effectLst>
              </a:rPr>
              <a:t>). In other words, the distance is symmetric. The distance between </a:t>
            </a:r>
            <a:r>
              <a:rPr lang="en-US" sz="1800" i="1" dirty="0">
                <a:effectLst>
                  <a:outerShdw blurRad="38100" dist="38100" dir="2700000" algn="tl">
                    <a:srgbClr val="000000">
                      <a:alpha val="43137"/>
                    </a:srgbClr>
                  </a:outerShdw>
                </a:effectLst>
              </a:rPr>
              <a:t>x</a:t>
            </a:r>
            <a:r>
              <a:rPr lang="en-US" sz="1800" dirty="0">
                <a:effectLst>
                  <a:outerShdw blurRad="38100" dist="38100" dir="2700000" algn="tl">
                    <a:srgbClr val="000000">
                      <a:alpha val="43137"/>
                    </a:srgbClr>
                  </a:outerShdw>
                </a:effectLst>
              </a:rPr>
              <a:t> and </a:t>
            </a:r>
            <a:r>
              <a:rPr lang="en-US" sz="1800" i="1" dirty="0">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is the same as the distance between y and x.</a:t>
            </a:r>
          </a:p>
          <a:p>
            <a:pPr marL="0" indent="0">
              <a:buNone/>
            </a:pPr>
            <a:r>
              <a:rPr lang="en-US" sz="1800" dirty="0">
                <a:effectLst>
                  <a:outerShdw blurRad="38100" dist="38100" dir="2700000" algn="tl">
                    <a:srgbClr val="000000">
                      <a:alpha val="43137"/>
                    </a:srgbClr>
                  </a:outerShdw>
                </a:effectLst>
              </a:rPr>
              <a:t>-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z</a:t>
            </a:r>
            <a:r>
              <a:rPr lang="en-US" sz="1800" dirty="0">
                <a:effectLst>
                  <a:outerShdw blurRad="38100" dist="38100" dir="2700000" algn="tl">
                    <a:srgbClr val="000000">
                      <a:alpha val="43137"/>
                    </a:srgbClr>
                  </a:outerShdw>
                </a:effectLst>
              </a:rPr>
              <a:t>) ≤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x</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a:effectLst>
                  <a:outerShdw blurRad="38100" dist="38100" dir="2700000" algn="tl">
                    <a:srgbClr val="000000">
                      <a:alpha val="43137"/>
                    </a:srgbClr>
                  </a:outerShdw>
                </a:effectLst>
              </a:rPr>
              <a:t>) + </a:t>
            </a:r>
            <a:r>
              <a:rPr lang="en-US" sz="1800" i="1" dirty="0">
                <a:effectLst>
                  <a:outerShdw blurRad="38100" dist="38100" dir="2700000" algn="tl">
                    <a:srgbClr val="000000">
                      <a:alpha val="43137"/>
                    </a:srgbClr>
                  </a:outerShdw>
                </a:effectLst>
              </a:rPr>
              <a:t>d</a:t>
            </a:r>
            <a:r>
              <a:rPr lang="en-US" sz="1800" dirty="0">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y</a:t>
            </a:r>
            <a:r>
              <a:rPr lang="en-US" sz="1800" dirty="0" err="1">
                <a:effectLst>
                  <a:outerShdw blurRad="38100" dist="38100" dir="2700000" algn="tl">
                    <a:srgbClr val="000000">
                      <a:alpha val="43137"/>
                    </a:srgbClr>
                  </a:outerShdw>
                </a:effectLst>
              </a:rPr>
              <a:t>,</a:t>
            </a:r>
            <a:r>
              <a:rPr lang="en-US" sz="1800" i="1" dirty="0" err="1">
                <a:effectLst>
                  <a:outerShdw blurRad="38100" dist="38100" dir="2700000" algn="tl">
                    <a:srgbClr val="000000">
                      <a:alpha val="43137"/>
                    </a:srgbClr>
                  </a:outerShdw>
                </a:effectLst>
              </a:rPr>
              <a:t>z</a:t>
            </a:r>
            <a:r>
              <a:rPr lang="en-US" sz="1800" dirty="0">
                <a:effectLst>
                  <a:outerShdw blurRad="38100" dist="38100" dir="2700000" algn="tl">
                    <a:srgbClr val="000000">
                      <a:alpha val="43137"/>
                    </a:srgbClr>
                  </a:outerShdw>
                </a:effectLst>
              </a:rPr>
              <a:t>). This is the so called triangle inequality: the distance between two points is the shortest path between them, i.e., going through a third point only increases the length of the path between the two points.</a:t>
            </a:r>
          </a:p>
        </p:txBody>
      </p:sp>
      <p:sp>
        <p:nvSpPr>
          <p:cNvPr id="4" name="Slide Number Placeholder 3">
            <a:extLst>
              <a:ext uri="{FF2B5EF4-FFF2-40B4-BE49-F238E27FC236}">
                <a16:creationId xmlns:a16="http://schemas.microsoft.com/office/drawing/2014/main" id="{16BE65E9-4450-48F0-B4ED-A4DBAABCF22F}"/>
              </a:ext>
            </a:extLst>
          </p:cNvPr>
          <p:cNvSpPr>
            <a:spLocks noGrp="1"/>
          </p:cNvSpPr>
          <p:nvPr>
            <p:ph type="sldNum" sz="quarter" idx="4"/>
          </p:nvPr>
        </p:nvSpPr>
        <p:spPr/>
        <p:txBody>
          <a:bodyPr/>
          <a:lstStyle/>
          <a:p>
            <a:fld id="{A99B023C-8B4C-4F85-AF05-F5A2E6966B7E}" type="slidenum">
              <a:rPr lang="en-US" smtClean="0"/>
              <a:pPr/>
              <a:t>10</a:t>
            </a:fld>
            <a:endParaRPr lang="en-US" dirty="0"/>
          </a:p>
        </p:txBody>
      </p:sp>
    </p:spTree>
    <p:extLst>
      <p:ext uri="{BB962C8B-B14F-4D97-AF65-F5344CB8AC3E}">
        <p14:creationId xmlns:p14="http://schemas.microsoft.com/office/powerpoint/2010/main" val="247004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numeric distance functions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37781140"/>
              </p:ext>
            </p:extLst>
          </p:nvPr>
        </p:nvGraphicFramePr>
        <p:xfrm>
          <a:off x="304800" y="2209800"/>
          <a:ext cx="8839200" cy="2527300"/>
        </p:xfrm>
        <a:graphic>
          <a:graphicData uri="http://schemas.openxmlformats.org/drawingml/2006/table">
            <a:tbl>
              <a:tblPr/>
              <a:tblGrid>
                <a:gridCol w="44196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505460">
                <a:tc>
                  <a:txBody>
                    <a:bodyPr/>
                    <a:lstStyle/>
                    <a:p>
                      <a:r>
                        <a:rPr lang="en-US" dirty="0">
                          <a:effectLst>
                            <a:outerShdw blurRad="38100" dist="38100" dir="2700000" algn="tl">
                              <a:srgbClr val="000000">
                                <a:alpha val="43137"/>
                              </a:srgbClr>
                            </a:outerShdw>
                          </a:effectLst>
                        </a:rPr>
                        <a:t>1-norm distance</a:t>
                      </a:r>
                    </a:p>
                  </a:txBody>
                  <a:tcPr marL="9525" marR="9525" marT="9525" marB="9525"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outerShdw blurRad="38100" dist="38100" dir="2700000" algn="tl">
                              <a:srgbClr val="000000">
                                <a:alpha val="43137"/>
                              </a:srgbClr>
                            </a:outerShdw>
                          </a:effectLst>
                        </a:rPr>
                        <a:t>   also called Manhattan distance                  </a:t>
                      </a:r>
                    </a:p>
                  </a:txBody>
                  <a:tcPr marL="9525" marR="9525" marT="9525" marB="9525" anchor="ctr">
                    <a:lnL>
                      <a:noFill/>
                    </a:lnL>
                    <a:lnR>
                      <a:noFill/>
                    </a:lnR>
                    <a:lnT>
                      <a:noFill/>
                    </a:lnT>
                    <a:lnB>
                      <a:noFill/>
                    </a:lnB>
                  </a:tcPr>
                </a:tc>
                <a:extLst>
                  <a:ext uri="{0D108BD9-81ED-4DB2-BD59-A6C34878D82A}">
                    <a16:rowId xmlns:a16="http://schemas.microsoft.com/office/drawing/2014/main" val="10000"/>
                  </a:ext>
                </a:extLst>
              </a:tr>
              <a:tr h="505460">
                <a:tc>
                  <a:txBody>
                    <a:bodyPr/>
                    <a:lstStyle/>
                    <a:p>
                      <a:r>
                        <a:rPr lang="en-US" dirty="0">
                          <a:effectLst>
                            <a:outerShdw blurRad="38100" dist="38100" dir="2700000" algn="tl">
                              <a:srgbClr val="000000">
                                <a:alpha val="43137"/>
                              </a:srgbClr>
                            </a:outerShdw>
                          </a:effectLst>
                        </a:rPr>
                        <a:t>2-norm distance</a:t>
                      </a:r>
                    </a:p>
                  </a:txBody>
                  <a:tcPr marL="9525" marR="9525" marT="9525" marB="9525" anchor="ctr">
                    <a:lnL>
                      <a:noFill/>
                    </a:lnL>
                    <a:lnR>
                      <a:noFill/>
                    </a:lnR>
                    <a:lnT>
                      <a:noFill/>
                    </a:lnT>
                    <a:lnB>
                      <a:noFill/>
                    </a:lnB>
                  </a:tcPr>
                </a:tc>
                <a:tc>
                  <a:txBody>
                    <a:bodyPr/>
                    <a:lstStyle/>
                    <a:p>
                      <a:r>
                        <a:rPr lang="en-US" dirty="0">
                          <a:effectLst>
                            <a:outerShdw blurRad="38100" dist="38100" dir="2700000" algn="tl">
                              <a:srgbClr val="000000">
                                <a:alpha val="43137"/>
                              </a:srgbClr>
                            </a:outerShdw>
                          </a:effectLst>
                        </a:rPr>
                        <a:t>   also called Euclidean distance</a:t>
                      </a:r>
                    </a:p>
                  </a:txBody>
                  <a:tcPr marL="9525" marR="9525" marT="9525" marB="9525" anchor="ctr">
                    <a:lnL>
                      <a:noFill/>
                    </a:lnL>
                    <a:lnR>
                      <a:noFill/>
                    </a:lnR>
                    <a:lnT>
                      <a:noFill/>
                    </a:lnT>
                    <a:lnB>
                      <a:noFill/>
                    </a:lnB>
                  </a:tcPr>
                </a:tc>
                <a:extLst>
                  <a:ext uri="{0D108BD9-81ED-4DB2-BD59-A6C34878D82A}">
                    <a16:rowId xmlns:a16="http://schemas.microsoft.com/office/drawing/2014/main" val="10001"/>
                  </a:ext>
                </a:extLst>
              </a:tr>
              <a:tr h="505460">
                <a:tc>
                  <a:txBody>
                    <a:bodyPr/>
                    <a:lstStyle/>
                    <a:p>
                      <a:r>
                        <a:rPr lang="en-US" i="1" dirty="0">
                          <a:effectLst>
                            <a:outerShdw blurRad="38100" dist="38100" dir="2700000" algn="tl">
                              <a:srgbClr val="000000">
                                <a:alpha val="43137"/>
                              </a:srgbClr>
                            </a:outerShdw>
                          </a:effectLst>
                        </a:rPr>
                        <a:t>p</a:t>
                      </a:r>
                      <a:r>
                        <a:rPr lang="en-US" dirty="0">
                          <a:effectLst>
                            <a:outerShdw blurRad="38100" dist="38100" dir="2700000" algn="tl">
                              <a:srgbClr val="000000">
                                <a:alpha val="43137"/>
                              </a:srgbClr>
                            </a:outerShdw>
                          </a:effectLst>
                        </a:rPr>
                        <a:t>-norm distance</a:t>
                      </a:r>
                    </a:p>
                  </a:txBody>
                  <a:tcPr marL="9525" marR="9525" marT="9525" marB="9525" anchor="ctr">
                    <a:lnL>
                      <a:noFill/>
                    </a:lnL>
                    <a:lnR>
                      <a:noFill/>
                    </a:lnR>
                    <a:lnT>
                      <a:noFill/>
                    </a:lnT>
                    <a:lnB>
                      <a:noFill/>
                    </a:lnB>
                  </a:tcPr>
                </a:tc>
                <a:tc>
                  <a:txBody>
                    <a:bodyPr/>
                    <a:lstStyle/>
                    <a:p>
                      <a:endParaRPr lang="en-US" dirty="0">
                        <a:effectLst>
                          <a:outerShdw blurRad="38100" dist="38100" dir="2700000" algn="tl">
                            <a:srgbClr val="000000">
                              <a:alpha val="43137"/>
                            </a:srgbClr>
                          </a:outerShdw>
                        </a:effectLst>
                      </a:endParaRPr>
                    </a:p>
                  </a:txBody>
                  <a:tcPr marL="9525" marR="9525" marT="9525" marB="9525" anchor="ctr">
                    <a:lnL>
                      <a:noFill/>
                    </a:lnL>
                    <a:lnR>
                      <a:noFill/>
                    </a:lnR>
                    <a:lnT>
                      <a:noFill/>
                    </a:lnT>
                    <a:lnB>
                      <a:noFill/>
                    </a:lnB>
                  </a:tcPr>
                </a:tc>
                <a:extLst>
                  <a:ext uri="{0D108BD9-81ED-4DB2-BD59-A6C34878D82A}">
                    <a16:rowId xmlns:a16="http://schemas.microsoft.com/office/drawing/2014/main" val="10002"/>
                  </a:ext>
                </a:extLst>
              </a:tr>
              <a:tr h="505460">
                <a:tc>
                  <a:txBody>
                    <a:bodyPr/>
                    <a:lstStyle/>
                    <a:p>
                      <a:r>
                        <a:rPr lang="en-US">
                          <a:effectLst>
                            <a:outerShdw blurRad="38100" dist="38100" dir="2700000" algn="tl">
                              <a:srgbClr val="000000">
                                <a:alpha val="43137"/>
                              </a:srgbClr>
                            </a:outerShdw>
                          </a:effectLst>
                        </a:rPr>
                        <a:t>infinity norm distance</a:t>
                      </a:r>
                    </a:p>
                  </a:txBody>
                  <a:tcPr marL="9525" marR="9525" marT="9525" marB="9525" anchor="ctr">
                    <a:lnL>
                      <a:noFill/>
                    </a:lnL>
                    <a:lnR>
                      <a:noFill/>
                    </a:lnR>
                    <a:lnT>
                      <a:noFill/>
                    </a:lnT>
                    <a:lnB>
                      <a:noFill/>
                    </a:lnB>
                  </a:tcPr>
                </a:tc>
                <a:tc>
                  <a:txBody>
                    <a:bodyPr/>
                    <a:lstStyle/>
                    <a:p>
                      <a:r>
                        <a:rPr lang="en-US" dirty="0">
                          <a:effectLst>
                            <a:outerShdw blurRad="38100" dist="38100" dir="2700000" algn="tl">
                              <a:srgbClr val="000000">
                                <a:alpha val="43137"/>
                              </a:srgbClr>
                            </a:outerShdw>
                          </a:effectLst>
                        </a:rPr>
                        <a:t>                         </a:t>
                      </a:r>
                    </a:p>
                  </a:txBody>
                  <a:tcPr marL="9525" marR="9525" marT="9525" marB="9525" anchor="ctr">
                    <a:lnL>
                      <a:noFill/>
                    </a:lnL>
                    <a:lnR>
                      <a:noFill/>
                    </a:lnR>
                    <a:lnT>
                      <a:noFill/>
                    </a:lnT>
                    <a:lnB>
                      <a:noFill/>
                    </a:lnB>
                  </a:tcPr>
                </a:tc>
                <a:extLst>
                  <a:ext uri="{0D108BD9-81ED-4DB2-BD59-A6C34878D82A}">
                    <a16:rowId xmlns:a16="http://schemas.microsoft.com/office/drawing/2014/main" val="10003"/>
                  </a:ext>
                </a:extLst>
              </a:tr>
              <a:tr h="505460">
                <a:tc>
                  <a:txBody>
                    <a:bodyPr/>
                    <a:lstStyle/>
                    <a:p>
                      <a:endParaRPr lang="en-US" dirty="0">
                        <a:effectLst/>
                      </a:endParaRPr>
                    </a:p>
                  </a:txBody>
                  <a:tcPr marL="9525" marR="9525" marT="9525" marB="9525" anchor="ctr">
                    <a:lnL>
                      <a:noFill/>
                    </a:lnL>
                    <a:lnR>
                      <a:noFill/>
                    </a:lnR>
                    <a:lnT>
                      <a:noFill/>
                    </a:lnT>
                    <a:lnB>
                      <a:noFill/>
                    </a:lnB>
                  </a:tcPr>
                </a:tc>
                <a:tc>
                  <a:txBody>
                    <a:bodyPr/>
                    <a:lstStyle/>
                    <a:p>
                      <a:endParaRPr lang="en-US" dirty="0">
                        <a:effectLst/>
                      </a:endParaRPr>
                    </a:p>
                  </a:txBody>
                  <a:tcPr marL="9525" marR="9525" marT="9525" marB="9525" anchor="ctr">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381000" y="1299638"/>
            <a:ext cx="115062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kumimoji="0" lang="en-US" altLang="en-US" sz="400" b="0" i="0" u="none" strike="noStrike" cap="none" normalizeH="0" baseline="0" dirty="0">
                <a:ln>
                  <a:noFill/>
                </a:ln>
                <a:solidFill>
                  <a:schemeClr val="tx1"/>
                </a:solidFill>
                <a:effectLst/>
                <a:latin typeface="Arial" panose="020B0604020202020204" pitchFamily="34" charset="0"/>
              </a:rPr>
              <a:t>                                                                                    </a:t>
            </a:r>
            <a:r>
              <a:rPr kumimoji="0" lang="en-US" altLang="en-US" sz="3400" b="0" i="0" u="none" strike="noStrike" cap="none" normalizeH="0" baseline="0" dirty="0">
                <a:ln>
                  <a:noFill/>
                </a:ln>
                <a:solidFill>
                  <a:schemeClr val="tx1"/>
                </a:solidFill>
                <a:effectLst/>
                <a:latin typeface="Arial" panose="020B0604020202020204" pitchFamily="34" charset="0"/>
              </a:rPr>
              <a:t> </a:t>
            </a:r>
            <a:r>
              <a:rPr kumimoji="0" lang="en-US" altLang="en-US" sz="400" b="0" i="0" u="none" strike="noStrike" cap="none" normalizeH="0" baseline="0" dirty="0">
                <a:ln>
                  <a:noFill/>
                </a:ln>
                <a:solidFill>
                  <a:schemeClr val="tx1"/>
                </a:solidFill>
                <a:effectLst/>
                <a:latin typeface="Arial" panose="020B0604020202020204" pitchFamily="34" charset="0"/>
              </a:rPr>
              <a:t>                                                                                                                </a:t>
            </a:r>
            <a:r>
              <a:rPr kumimoji="0" lang="en-US" altLang="en-US" sz="3400" b="0" i="0" u="none" strike="noStrike" cap="none" normalizeH="0" baseline="0" dirty="0">
                <a:ln>
                  <a:noFill/>
                </a:ln>
                <a:solidFill>
                  <a:schemeClr val="tx1"/>
                </a:solidFill>
                <a:effectLst/>
                <a:latin typeface="Arial" panose="020B0604020202020204" pitchFamily="34" charset="0"/>
              </a:rPr>
              <a:t> </a:t>
            </a:r>
            <a:r>
              <a:rPr kumimoji="0" lang="en-US" altLang="en-US" sz="400" b="0" i="0" u="none" strike="noStrike" cap="none" normalizeH="0" baseline="0" dirty="0">
                <a:ln>
                  <a:noFill/>
                </a:ln>
                <a:solidFill>
                  <a:schemeClr val="tx1"/>
                </a:solidFill>
                <a:effectLst/>
                <a:latin typeface="Arial" panose="020B0604020202020204" pitchFamily="34" charset="0"/>
              </a:rPr>
              <a:t>                                                                                                                                           </a:t>
            </a:r>
            <a:r>
              <a:rPr kumimoji="0" lang="en-US" altLang="en-US" sz="1200" b="0" i="0" u="none" strike="noStrike" cap="none" normalizeH="0" baseline="0" dirty="0">
                <a:ln>
                  <a:noFill/>
                </a:ln>
                <a:solidFill>
                  <a:schemeClr val="tx1"/>
                </a:solidFill>
                <a:effectLst/>
                <a:latin typeface="Arial" panose="020B0604020202020204" pitchFamily="34" charset="0"/>
              </a:rPr>
              <a:t> </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 = \sum_{i=1}^n \left| x_i - y_i \r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2237218"/>
            <a:ext cx="1076325" cy="457200"/>
          </a:xfrm>
          <a:prstGeom prst="rect">
            <a:avLst/>
          </a:prstGeom>
          <a:solidFill>
            <a:schemeClr val="tx1"/>
          </a:solidFill>
        </p:spPr>
      </p:pic>
      <p:pic>
        <p:nvPicPr>
          <p:cNvPr id="1027" name="Picture 3" descr=" = \left( \sum_{i=1}^n \left| x_i - y_i \right|^2 \righ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81" y="2694418"/>
            <a:ext cx="1609725" cy="542925"/>
          </a:xfrm>
          <a:prstGeom prst="rect">
            <a:avLst/>
          </a:prstGeom>
          <a:solidFill>
            <a:schemeClr val="tx1"/>
          </a:solidFill>
        </p:spPr>
      </p:pic>
      <p:pic>
        <p:nvPicPr>
          <p:cNvPr id="1028" name="Picture 4" descr=" = \left( \sum_{i=1}^n \left| x_i - y_i \right|^p \right)^{1/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424" y="3211513"/>
            <a:ext cx="1609725" cy="542925"/>
          </a:xfrm>
          <a:prstGeom prst="rect">
            <a:avLst/>
          </a:prstGeom>
          <a:solidFill>
            <a:schemeClr val="tx1"/>
          </a:solidFill>
        </p:spPr>
      </p:pic>
      <p:pic>
        <p:nvPicPr>
          <p:cNvPr id="1030" name="Picture 6" descr=" = \max \left(|x_1 - y_1|,  |x_2 - y_2|,  \ldots, |x_n - y_n| \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424" y="3930708"/>
            <a:ext cx="3362325" cy="200025"/>
          </a:xfrm>
          <a:prstGeom prst="rect">
            <a:avLst/>
          </a:prstGeom>
          <a:solidFill>
            <a:schemeClr val="tx1"/>
          </a:solidFill>
        </p:spPr>
      </p:pic>
      <p:sp>
        <p:nvSpPr>
          <p:cNvPr id="6" name="TextBox 5"/>
          <p:cNvSpPr txBox="1"/>
          <p:nvPr/>
        </p:nvSpPr>
        <p:spPr>
          <a:xfrm>
            <a:off x="152400" y="1447800"/>
            <a:ext cx="8694057" cy="4401205"/>
          </a:xfrm>
          <a:prstGeom prst="rect">
            <a:avLst/>
          </a:prstGeom>
          <a:noFill/>
        </p:spPr>
        <p:txBody>
          <a:bodyPr wrap="square" rtlCol="0">
            <a:spAutoFit/>
          </a:bodyPr>
          <a:lstStyle/>
          <a:p>
            <a:r>
              <a:rPr lang="en-US" altLang="en-US" sz="2000" dirty="0">
                <a:effectLst>
                  <a:outerShdw blurRad="38100" dist="38100" dir="2700000" algn="tl">
                    <a:srgbClr val="000000">
                      <a:alpha val="43137"/>
                    </a:srgbClr>
                  </a:outerShdw>
                </a:effectLst>
                <a:latin typeface="Arial" panose="020B0604020202020204" pitchFamily="34" charset="0"/>
              </a:rPr>
              <a:t>For any two n-dimensional numeric vectors (</a:t>
            </a:r>
            <a:r>
              <a:rPr lang="en-US" altLang="en-US" sz="2000" i="1" dirty="0">
                <a:effectLst>
                  <a:outerShdw blurRad="38100" dist="38100" dir="2700000" algn="tl">
                    <a:srgbClr val="000000">
                      <a:alpha val="43137"/>
                    </a:srgbClr>
                  </a:outerShdw>
                </a:effectLst>
                <a:latin typeface="Arial" panose="020B0604020202020204" pitchFamily="34" charset="0"/>
              </a:rPr>
              <a:t>x</a:t>
            </a:r>
            <a:r>
              <a:rPr lang="en-US" altLang="en-US" sz="2000" baseline="-30000" dirty="0">
                <a:effectLst>
                  <a:outerShdw blurRad="38100" dist="38100" dir="2700000" algn="tl">
                    <a:srgbClr val="000000">
                      <a:alpha val="43137"/>
                    </a:srgbClr>
                  </a:outerShdw>
                </a:effectLst>
                <a:latin typeface="Arial" panose="020B0604020202020204" pitchFamily="34" charset="0"/>
              </a:rPr>
              <a:t>1</a:t>
            </a:r>
            <a:r>
              <a:rPr lang="en-US" altLang="en-US" sz="2000" dirty="0">
                <a:effectLst>
                  <a:outerShdw blurRad="38100" dist="38100" dir="2700000" algn="tl">
                    <a:srgbClr val="000000">
                      <a:alpha val="43137"/>
                    </a:srgbClr>
                  </a:outerShdw>
                </a:effectLst>
                <a:latin typeface="Arial" panose="020B0604020202020204" pitchFamily="34" charset="0"/>
              </a:rPr>
              <a:t>, </a:t>
            </a:r>
            <a:r>
              <a:rPr lang="en-US" altLang="en-US" sz="2000" i="1" dirty="0">
                <a:effectLst>
                  <a:outerShdw blurRad="38100" dist="38100" dir="2700000" algn="tl">
                    <a:srgbClr val="000000">
                      <a:alpha val="43137"/>
                    </a:srgbClr>
                  </a:outerShdw>
                </a:effectLst>
                <a:latin typeface="Arial" panose="020B0604020202020204" pitchFamily="34" charset="0"/>
              </a:rPr>
              <a:t>x</a:t>
            </a:r>
            <a:r>
              <a:rPr lang="en-US" altLang="en-US" sz="2000" baseline="-30000" dirty="0">
                <a:effectLst>
                  <a:outerShdw blurRad="38100" dist="38100" dir="2700000" algn="tl">
                    <a:srgbClr val="000000">
                      <a:alpha val="43137"/>
                    </a:srgbClr>
                  </a:outerShdw>
                </a:effectLst>
                <a:latin typeface="Arial" panose="020B0604020202020204" pitchFamily="34" charset="0"/>
              </a:rPr>
              <a:t>2</a:t>
            </a:r>
            <a:r>
              <a:rPr lang="en-US" altLang="en-US" sz="2000" dirty="0">
                <a:effectLst>
                  <a:outerShdw blurRad="38100" dist="38100" dir="2700000" algn="tl">
                    <a:srgbClr val="000000">
                      <a:alpha val="43137"/>
                    </a:srgbClr>
                  </a:outerShdw>
                </a:effectLst>
                <a:latin typeface="Arial" panose="020B0604020202020204" pitchFamily="34" charset="0"/>
              </a:rPr>
              <a:t>, ...,</a:t>
            </a:r>
            <a:r>
              <a:rPr lang="en-US" altLang="en-US" sz="2000" i="1" dirty="0" err="1">
                <a:effectLst>
                  <a:outerShdw blurRad="38100" dist="38100" dir="2700000" algn="tl">
                    <a:srgbClr val="000000">
                      <a:alpha val="43137"/>
                    </a:srgbClr>
                  </a:outerShdw>
                </a:effectLst>
                <a:latin typeface="Arial" panose="020B0604020202020204" pitchFamily="34" charset="0"/>
              </a:rPr>
              <a:t>x</a:t>
            </a:r>
            <a:r>
              <a:rPr lang="en-US" altLang="en-US" sz="2000" i="1" baseline="-30000" dirty="0" err="1">
                <a:effectLst>
                  <a:outerShdw blurRad="38100" dist="38100" dir="2700000" algn="tl">
                    <a:srgbClr val="000000">
                      <a:alpha val="43137"/>
                    </a:srgbClr>
                  </a:outerShdw>
                </a:effectLst>
                <a:latin typeface="Arial" panose="020B0604020202020204" pitchFamily="34" charset="0"/>
              </a:rPr>
              <a:t>n</a:t>
            </a:r>
            <a:r>
              <a:rPr lang="en-US" altLang="en-US" sz="2000" dirty="0">
                <a:effectLst>
                  <a:outerShdw blurRad="38100" dist="38100" dir="2700000" algn="tl">
                    <a:srgbClr val="000000">
                      <a:alpha val="43137"/>
                    </a:srgbClr>
                  </a:outerShdw>
                </a:effectLst>
                <a:latin typeface="Arial" panose="020B0604020202020204" pitchFamily="34" charset="0"/>
              </a:rPr>
              <a:t>) and (</a:t>
            </a:r>
            <a:r>
              <a:rPr lang="en-US" altLang="en-US" sz="2000" i="1" dirty="0">
                <a:effectLst>
                  <a:outerShdw blurRad="38100" dist="38100" dir="2700000" algn="tl">
                    <a:srgbClr val="000000">
                      <a:alpha val="43137"/>
                    </a:srgbClr>
                  </a:outerShdw>
                </a:effectLst>
                <a:latin typeface="Arial" panose="020B0604020202020204" pitchFamily="34" charset="0"/>
              </a:rPr>
              <a:t>y</a:t>
            </a:r>
            <a:r>
              <a:rPr lang="en-US" altLang="en-US" sz="2000" baseline="-30000" dirty="0">
                <a:effectLst>
                  <a:outerShdw blurRad="38100" dist="38100" dir="2700000" algn="tl">
                    <a:srgbClr val="000000">
                      <a:alpha val="43137"/>
                    </a:srgbClr>
                  </a:outerShdw>
                </a:effectLst>
                <a:latin typeface="Arial" panose="020B0604020202020204" pitchFamily="34" charset="0"/>
              </a:rPr>
              <a:t>1</a:t>
            </a:r>
            <a:r>
              <a:rPr lang="en-US" altLang="en-US" sz="2000" dirty="0">
                <a:effectLst>
                  <a:outerShdw blurRad="38100" dist="38100" dir="2700000" algn="tl">
                    <a:srgbClr val="000000">
                      <a:alpha val="43137"/>
                    </a:srgbClr>
                  </a:outerShdw>
                </a:effectLst>
                <a:latin typeface="Arial" panose="020B0604020202020204" pitchFamily="34" charset="0"/>
              </a:rPr>
              <a:t>, </a:t>
            </a:r>
            <a:r>
              <a:rPr lang="en-US" altLang="en-US" sz="2000" i="1" dirty="0">
                <a:effectLst>
                  <a:outerShdw blurRad="38100" dist="38100" dir="2700000" algn="tl">
                    <a:srgbClr val="000000">
                      <a:alpha val="43137"/>
                    </a:srgbClr>
                  </a:outerShdw>
                </a:effectLst>
                <a:latin typeface="Arial" panose="020B0604020202020204" pitchFamily="34" charset="0"/>
              </a:rPr>
              <a:t>y</a:t>
            </a:r>
            <a:r>
              <a:rPr lang="en-US" altLang="en-US" sz="2000" baseline="-30000" dirty="0">
                <a:effectLst>
                  <a:outerShdw blurRad="38100" dist="38100" dir="2700000" algn="tl">
                    <a:srgbClr val="000000">
                      <a:alpha val="43137"/>
                    </a:srgbClr>
                  </a:outerShdw>
                </a:effectLst>
                <a:latin typeface="Arial" panose="020B0604020202020204" pitchFamily="34" charset="0"/>
              </a:rPr>
              <a:t>2</a:t>
            </a:r>
            <a:r>
              <a:rPr lang="en-US" altLang="en-US" sz="2000" dirty="0">
                <a:effectLst>
                  <a:outerShdw blurRad="38100" dist="38100" dir="2700000" algn="tl">
                    <a:srgbClr val="000000">
                      <a:alpha val="43137"/>
                    </a:srgbClr>
                  </a:outerShdw>
                </a:effectLst>
                <a:latin typeface="Arial" panose="020B0604020202020204" pitchFamily="34" charset="0"/>
              </a:rPr>
              <a:t>, ...,</a:t>
            </a:r>
            <a:r>
              <a:rPr lang="en-US" altLang="en-US" sz="2000" i="1" dirty="0" err="1">
                <a:effectLst>
                  <a:outerShdw blurRad="38100" dist="38100" dir="2700000" algn="tl">
                    <a:srgbClr val="000000">
                      <a:alpha val="43137"/>
                    </a:srgbClr>
                  </a:outerShdw>
                </a:effectLst>
                <a:latin typeface="Arial" panose="020B0604020202020204" pitchFamily="34" charset="0"/>
              </a:rPr>
              <a:t>y</a:t>
            </a:r>
            <a:r>
              <a:rPr lang="en-US" altLang="en-US" sz="2000" i="1" baseline="-30000" dirty="0" err="1">
                <a:effectLst>
                  <a:outerShdw blurRad="38100" dist="38100" dir="2700000" algn="tl">
                    <a:srgbClr val="000000">
                      <a:alpha val="43137"/>
                    </a:srgbClr>
                  </a:outerShdw>
                </a:effectLst>
                <a:latin typeface="Arial" panose="020B0604020202020204" pitchFamily="34" charset="0"/>
              </a:rPr>
              <a:t>n</a:t>
            </a:r>
            <a:r>
              <a:rPr lang="en-US" altLang="en-US" sz="2000" dirty="0">
                <a:effectLst>
                  <a:outerShdw blurRad="38100" dist="38100" dir="2700000" algn="tl">
                    <a:srgbClr val="000000">
                      <a:alpha val="43137"/>
                    </a:srgbClr>
                  </a:outerShdw>
                </a:effectLst>
                <a:latin typeface="Arial" panose="020B0604020202020204" pitchFamily="34" charset="0"/>
              </a:rPr>
              <a:t>),</a:t>
            </a:r>
            <a:br>
              <a:rPr lang="en-US" altLang="en-US" sz="2000" dirty="0">
                <a:effectLst>
                  <a:outerShdw blurRad="38100" dist="38100" dir="2700000" algn="tl">
                    <a:srgbClr val="000000">
                      <a:alpha val="43137"/>
                    </a:srgbClr>
                  </a:outerShdw>
                </a:effectLst>
                <a:latin typeface="Arial" panose="020B0604020202020204" pitchFamily="34" charset="0"/>
              </a:rPr>
            </a:br>
            <a:r>
              <a:rPr lang="en-US" altLang="en-US" sz="2000" dirty="0">
                <a:effectLst>
                  <a:outerShdw blurRad="38100" dist="38100" dir="2700000" algn="tl">
                    <a:srgbClr val="000000">
                      <a:alpha val="43137"/>
                    </a:srgbClr>
                  </a:outerShdw>
                </a:effectLst>
                <a:latin typeface="Arial" panose="020B0604020202020204" pitchFamily="34" charset="0"/>
              </a:rPr>
              <a:t>we can use the following distance functions:   </a:t>
            </a: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endParaRPr lang="en-US" altLang="en-US" sz="2000" dirty="0">
              <a:effectLst>
                <a:outerShdw blurRad="38100" dist="38100" dir="2700000" algn="tl">
                  <a:srgbClr val="000000">
                    <a:alpha val="43137"/>
                  </a:srgbClr>
                </a:outerShdw>
              </a:effectLst>
              <a:latin typeface="Arial" panose="020B0604020202020204" pitchFamily="34" charset="0"/>
            </a:endParaRPr>
          </a:p>
          <a:p>
            <a:r>
              <a:rPr lang="en-US" altLang="en-US" sz="2000" dirty="0">
                <a:effectLst>
                  <a:outerShdw blurRad="38100" dist="38100" dir="2700000" algn="tl">
                    <a:srgbClr val="000000">
                      <a:alpha val="43137"/>
                    </a:srgbClr>
                  </a:outerShdw>
                </a:effectLst>
                <a:latin typeface="Arial" panose="020B0604020202020204" pitchFamily="34" charset="0"/>
              </a:rPr>
              <a:t>The Manhattan  distance is sometimes called taxicab distance</a:t>
            </a:r>
            <a:br>
              <a:rPr lang="en-US" altLang="en-US" sz="2000" dirty="0">
                <a:effectLst>
                  <a:outerShdw blurRad="38100" dist="38100" dir="2700000" algn="tl">
                    <a:srgbClr val="000000">
                      <a:alpha val="43137"/>
                    </a:srgbClr>
                  </a:outerShdw>
                </a:effectLst>
                <a:latin typeface="Arial" panose="020B0604020202020204" pitchFamily="34" charset="0"/>
              </a:rPr>
            </a:br>
            <a:r>
              <a:rPr lang="en-US" sz="2000" dirty="0">
                <a:effectLst>
                  <a:outerShdw blurRad="38100" dist="38100" dir="2700000" algn="tl">
                    <a:srgbClr val="000000">
                      <a:alpha val="43137"/>
                    </a:srgbClr>
                  </a:outerShdw>
                </a:effectLst>
                <a:latin typeface="+mn-lt"/>
              </a:rPr>
              <a:t>because it is the distance a car would drive in a city laid out in square blocks, i.e., the car will drive along one dimension, then it will drive along the other dimension and so on. </a:t>
            </a:r>
            <a:r>
              <a:rPr lang="en-US" altLang="en-US" sz="2000" dirty="0">
                <a:effectLst>
                  <a:outerShdw blurRad="38100" dist="38100" dir="2700000" algn="tl">
                    <a:srgbClr val="000000">
                      <a:alpha val="43137"/>
                    </a:srgbClr>
                  </a:outerShdw>
                </a:effectLst>
                <a:latin typeface="+mn-lt"/>
              </a:rPr>
              <a:t> </a:t>
            </a:r>
            <a:r>
              <a:rPr lang="en-US" altLang="en-US" sz="2000" dirty="0">
                <a:effectLst>
                  <a:outerShdw blurRad="38100" dist="38100" dir="2700000" algn="tl">
                    <a:srgbClr val="000000">
                      <a:alpha val="43137"/>
                    </a:srgbClr>
                  </a:outerShdw>
                </a:effectLst>
                <a:latin typeface="Arial" panose="020B0604020202020204" pitchFamily="34" charset="0"/>
              </a:rPr>
              <a:t>     </a:t>
            </a:r>
            <a:r>
              <a:rPr lang="en-US" altLang="en-US" sz="2000" dirty="0">
                <a:latin typeface="Arial" panose="020B0604020202020204" pitchFamily="34" charset="0"/>
              </a:rPr>
              <a:t>        </a:t>
            </a:r>
            <a:endParaRPr lang="en-US" sz="2000" dirty="0"/>
          </a:p>
        </p:txBody>
      </p:sp>
      <p:sp>
        <p:nvSpPr>
          <p:cNvPr id="3" name="Slide Number Placeholder 2">
            <a:extLst>
              <a:ext uri="{FF2B5EF4-FFF2-40B4-BE49-F238E27FC236}">
                <a16:creationId xmlns:a16="http://schemas.microsoft.com/office/drawing/2014/main" id="{58BA7674-A833-4DE8-97C0-933C3AC32855}"/>
              </a:ext>
            </a:extLst>
          </p:cNvPr>
          <p:cNvSpPr>
            <a:spLocks noGrp="1"/>
          </p:cNvSpPr>
          <p:nvPr>
            <p:ph type="sldNum" sz="quarter" idx="4"/>
          </p:nvPr>
        </p:nvSpPr>
        <p:spPr/>
        <p:txBody>
          <a:bodyPr/>
          <a:lstStyle/>
          <a:p>
            <a:fld id="{A99B023C-8B4C-4F85-AF05-F5A2E6966B7E}" type="slidenum">
              <a:rPr lang="en-US" smtClean="0"/>
              <a:pPr/>
              <a:t>11</a:t>
            </a:fld>
            <a:endParaRPr lang="en-US" dirty="0"/>
          </a:p>
        </p:txBody>
      </p:sp>
    </p:spTree>
    <p:extLst>
      <p:ext uri="{BB962C8B-B14F-4D97-AF65-F5344CB8AC3E}">
        <p14:creationId xmlns:p14="http://schemas.microsoft.com/office/powerpoint/2010/main" val="3873828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symbolic distance functions</a:t>
            </a:r>
          </a:p>
        </p:txBody>
      </p:sp>
      <p:sp>
        <p:nvSpPr>
          <p:cNvPr id="3" name="Content Placeholder 2"/>
          <p:cNvSpPr>
            <a:spLocks noGrp="1"/>
          </p:cNvSpPr>
          <p:nvPr>
            <p:ph idx="1"/>
          </p:nvPr>
        </p:nvSpPr>
        <p:spPr>
          <a:xfrm>
            <a:off x="304800" y="1946275"/>
            <a:ext cx="8637588" cy="4114800"/>
          </a:xfrm>
        </p:spPr>
        <p:txBody>
          <a:bodyPr/>
          <a:lstStyle/>
          <a:p>
            <a:pPr marL="0" indent="0">
              <a:buNone/>
            </a:pPr>
            <a:r>
              <a:rPr lang="en-US" sz="2000" dirty="0">
                <a:effectLst/>
              </a:rPr>
              <a:t>The Hamming distance between two strings of equal length is the number of positions at which the corresponding symbols are different. For example, the Hamming distance between “ABC” and “AAD” is 2 (the strings differ in two positions; and the Hamming distance between &lt;red, blue, green&gt; and &lt;blue, blue, blue&gt; is 2.</a:t>
            </a:r>
          </a:p>
          <a:p>
            <a:pPr marL="0" indent="0">
              <a:buNone/>
            </a:pPr>
            <a:r>
              <a:rPr lang="en-US" sz="2000" dirty="0">
                <a:effectLst/>
              </a:rPr>
              <a:t>You can also use weighted Hamming distance in which different positions carry different weights. For example, if the first position is twice as important as the remaining positions, the distance between &lt;</a:t>
            </a:r>
            <a:r>
              <a:rPr lang="en-US" sz="2000" dirty="0" err="1">
                <a:effectLst/>
              </a:rPr>
              <a:t>bmw</a:t>
            </a:r>
            <a:r>
              <a:rPr lang="en-US" sz="2000" dirty="0">
                <a:effectLst/>
              </a:rPr>
              <a:t>, 523&gt; and &lt;bmw,323&gt; is 1 (the weight of the second position is 1, and the weight of the first position is 2), whereas the distance between &lt;bmw,523&gt; and &lt;Volvo, s60&gt; is 2+1 = 3.</a:t>
            </a:r>
            <a:endParaRPr lang="en-US" sz="2000" dirty="0"/>
          </a:p>
        </p:txBody>
      </p:sp>
      <p:sp>
        <p:nvSpPr>
          <p:cNvPr id="4" name="Slide Number Placeholder 3">
            <a:extLst>
              <a:ext uri="{FF2B5EF4-FFF2-40B4-BE49-F238E27FC236}">
                <a16:creationId xmlns:a16="http://schemas.microsoft.com/office/drawing/2014/main" id="{28B2F4E7-DCB3-453A-9D1A-56B6DD6B4C06}"/>
              </a:ext>
            </a:extLst>
          </p:cNvPr>
          <p:cNvSpPr>
            <a:spLocks noGrp="1"/>
          </p:cNvSpPr>
          <p:nvPr>
            <p:ph type="sldNum" sz="quarter" idx="4"/>
          </p:nvPr>
        </p:nvSpPr>
        <p:spPr/>
        <p:txBody>
          <a:bodyPr/>
          <a:lstStyle/>
          <a:p>
            <a:fld id="{A99B023C-8B4C-4F85-AF05-F5A2E6966B7E}" type="slidenum">
              <a:rPr lang="en-US" smtClean="0"/>
              <a:pPr/>
              <a:t>12</a:t>
            </a:fld>
            <a:endParaRPr lang="en-US" dirty="0"/>
          </a:p>
        </p:txBody>
      </p:sp>
    </p:spTree>
    <p:extLst>
      <p:ext uri="{BB962C8B-B14F-4D97-AF65-F5344CB8AC3E}">
        <p14:creationId xmlns:p14="http://schemas.microsoft.com/office/powerpoint/2010/main" val="369777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Problems with distance measures: mixing numeric and categorical data</a:t>
            </a:r>
            <a:endParaRPr lang="en-US" sz="2800" i="1" dirty="0"/>
          </a:p>
        </p:txBody>
      </p:sp>
      <p:sp>
        <p:nvSpPr>
          <p:cNvPr id="3" name="Content Placeholder 2"/>
          <p:cNvSpPr>
            <a:spLocks noGrp="1"/>
          </p:cNvSpPr>
          <p:nvPr>
            <p:ph idx="1"/>
          </p:nvPr>
        </p:nvSpPr>
        <p:spPr>
          <a:xfrm>
            <a:off x="381000" y="1981200"/>
            <a:ext cx="8561388" cy="4114800"/>
          </a:xfrm>
        </p:spPr>
        <p:txBody>
          <a:bodyPr/>
          <a:lstStyle/>
          <a:p>
            <a:pPr marL="0" indent="0">
              <a:buNone/>
            </a:pPr>
            <a:r>
              <a:rPr lang="en-US" sz="1800" dirty="0"/>
              <a:t>Mixing continuous and discrete attributes can be risky. Suppose our examples are described by three attributes: size, price, and season. Of these, the first two are continuous, and the last is categorical. Suppose that the data instance is </a:t>
            </a:r>
            <a:r>
              <a:rPr lang="en-US" sz="1800" b="1" dirty="0"/>
              <a:t>x </a:t>
            </a:r>
            <a:r>
              <a:rPr lang="en-US" sz="1800" dirty="0"/>
              <a:t>= (1, 100, summer) and </a:t>
            </a:r>
            <a:r>
              <a:rPr lang="en-US" sz="1800" b="1" dirty="0"/>
              <a:t>y </a:t>
            </a:r>
            <a:r>
              <a:rPr lang="en-US" sz="1800" dirty="0"/>
              <a:t>= (3, 150, winter). Suppose further that winter is modeled as 1 and summer is modeled as 0. A  thoughtless application of the Euclidian distance, for example, can result in a situation where the difference between two prices (e.g., price1= 100 and price2 =150, which means that the difference between prices is 50) can totally dominate the difference between two seasons (which could not exceed 1). This observation is closely related to the problem of </a:t>
            </a:r>
            <a:r>
              <a:rPr lang="en-US" sz="1800" i="1" dirty="0"/>
              <a:t>scaling,</a:t>
            </a:r>
            <a:r>
              <a:rPr lang="en-US" sz="1800" dirty="0"/>
              <a:t> which we will discuss later.</a:t>
            </a:r>
          </a:p>
        </p:txBody>
      </p:sp>
      <p:sp>
        <p:nvSpPr>
          <p:cNvPr id="4" name="Slide Number Placeholder 3">
            <a:extLst>
              <a:ext uri="{FF2B5EF4-FFF2-40B4-BE49-F238E27FC236}">
                <a16:creationId xmlns:a16="http://schemas.microsoft.com/office/drawing/2014/main" id="{924449A3-49E5-4A5A-9A46-229D48706674}"/>
              </a:ext>
            </a:extLst>
          </p:cNvPr>
          <p:cNvSpPr>
            <a:spLocks noGrp="1"/>
          </p:cNvSpPr>
          <p:nvPr>
            <p:ph type="sldNum" sz="quarter" idx="4"/>
          </p:nvPr>
        </p:nvSpPr>
        <p:spPr/>
        <p:txBody>
          <a:bodyPr/>
          <a:lstStyle/>
          <a:p>
            <a:fld id="{A99B023C-8B4C-4F85-AF05-F5A2E6966B7E}" type="slidenum">
              <a:rPr lang="en-US" smtClean="0"/>
              <a:pPr/>
              <a:t>13</a:t>
            </a:fld>
            <a:endParaRPr lang="en-US" dirty="0"/>
          </a:p>
        </p:txBody>
      </p:sp>
    </p:spTree>
    <p:extLst>
      <p:ext uri="{BB962C8B-B14F-4D97-AF65-F5344CB8AC3E}">
        <p14:creationId xmlns:p14="http://schemas.microsoft.com/office/powerpoint/2010/main" val="63690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distance measures:</a:t>
            </a:r>
            <a:br>
              <a:rPr lang="en-US" dirty="0"/>
            </a:br>
            <a:r>
              <a:rPr lang="en-US" dirty="0"/>
              <a:t>irrelevant attributes</a:t>
            </a:r>
          </a:p>
        </p:txBody>
      </p:sp>
      <p:sp>
        <p:nvSpPr>
          <p:cNvPr id="3" name="Content Placeholder 2"/>
          <p:cNvSpPr>
            <a:spLocks noGrp="1"/>
          </p:cNvSpPr>
          <p:nvPr>
            <p:ph idx="1"/>
          </p:nvPr>
        </p:nvSpPr>
        <p:spPr>
          <a:xfrm>
            <a:off x="304800" y="1384495"/>
            <a:ext cx="8610600" cy="4114800"/>
          </a:xfrm>
        </p:spPr>
        <p:txBody>
          <a:bodyPr/>
          <a:lstStyle/>
          <a:p>
            <a:pPr marL="0" indent="0">
              <a:buNone/>
            </a:pPr>
            <a:r>
              <a:rPr lang="en-US" sz="1800" dirty="0"/>
              <a:t>Suppose we have two numeric attributes: body-temperature (the horizontal axis) and shoe-size (the vertical axis). The black dot stands for the object that the </a:t>
            </a:r>
            <a:r>
              <a:rPr lang="en-US" sz="1800" i="1" dirty="0"/>
              <a:t>k</a:t>
            </a:r>
            <a:r>
              <a:rPr lang="en-US" sz="1800" dirty="0"/>
              <a:t>-NN classifier is expected to label as healthy (</a:t>
            </a:r>
            <a:r>
              <a:rPr lang="en-US" sz="1800" dirty="0" err="1"/>
              <a:t>pos</a:t>
            </a:r>
            <a:r>
              <a:rPr lang="en-US" sz="1800" dirty="0"/>
              <a:t>) or sick (</a:t>
            </a:r>
            <a:r>
              <a:rPr lang="en-US" sz="1800" dirty="0" err="1"/>
              <a:t>neg</a:t>
            </a:r>
            <a:r>
              <a:rPr lang="en-US" sz="1800" dirty="0"/>
              <a:t>).</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You can see that all positive examples find themselves in the shaded area delimited by two critical points along the “horizontal” attribute: temperatures exceeding the maximum indicate fever, and those below the minimum, hypothermia. As for the “vertical” attribute, we see that the positive and negative examples alike are distributed along the entire range, shoe-size being unable to contribute anything to a person’s health. The object we want to classify is in the highlighted region, and common sense requires that it should be labeled as positive—despite the fact that its nearest neighbor happens to be negative.</a:t>
            </a:r>
          </a:p>
        </p:txBody>
      </p:sp>
      <p:pic>
        <p:nvPicPr>
          <p:cNvPr id="4" name="Picture 3"/>
          <p:cNvPicPr>
            <a:picLocks noChangeAspect="1"/>
          </p:cNvPicPr>
          <p:nvPr/>
        </p:nvPicPr>
        <p:blipFill>
          <a:blip r:embed="rId2"/>
          <a:stretch>
            <a:fillRect/>
          </a:stretch>
        </p:blipFill>
        <p:spPr>
          <a:xfrm>
            <a:off x="3352800" y="2362200"/>
            <a:ext cx="2182950" cy="1716000"/>
          </a:xfrm>
          <a:prstGeom prst="rect">
            <a:avLst/>
          </a:prstGeom>
        </p:spPr>
      </p:pic>
      <p:sp>
        <p:nvSpPr>
          <p:cNvPr id="5" name="Slide Number Placeholder 4">
            <a:extLst>
              <a:ext uri="{FF2B5EF4-FFF2-40B4-BE49-F238E27FC236}">
                <a16:creationId xmlns:a16="http://schemas.microsoft.com/office/drawing/2014/main" id="{FBCA782E-7915-4466-A904-D0B45EDCDC49}"/>
              </a:ext>
            </a:extLst>
          </p:cNvPr>
          <p:cNvSpPr>
            <a:spLocks noGrp="1"/>
          </p:cNvSpPr>
          <p:nvPr>
            <p:ph type="sldNum" sz="quarter" idx="4"/>
          </p:nvPr>
        </p:nvSpPr>
        <p:spPr/>
        <p:txBody>
          <a:bodyPr/>
          <a:lstStyle/>
          <a:p>
            <a:fld id="{A99B023C-8B4C-4F85-AF05-F5A2E6966B7E}" type="slidenum">
              <a:rPr lang="en-US" smtClean="0"/>
              <a:pPr/>
              <a:t>14</a:t>
            </a:fld>
            <a:endParaRPr lang="en-US" dirty="0"/>
          </a:p>
        </p:txBody>
      </p:sp>
    </p:spTree>
    <p:extLst>
      <p:ext uri="{BB962C8B-B14F-4D97-AF65-F5344CB8AC3E}">
        <p14:creationId xmlns:p14="http://schemas.microsoft.com/office/powerpoint/2010/main" val="2905034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distance measures:</a:t>
            </a:r>
            <a:br>
              <a:rPr lang="en-US" dirty="0"/>
            </a:br>
            <a:r>
              <a:rPr lang="en-US" dirty="0"/>
              <a:t>scaling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524000"/>
                <a:ext cx="8713788" cy="4114800"/>
              </a:xfrm>
            </p:spPr>
            <p:txBody>
              <a:bodyPr/>
              <a:lstStyle/>
              <a:p>
                <a:pPr marL="0" indent="0">
                  <a:buNone/>
                </a:pPr>
                <a:r>
                  <a:rPr lang="en-US" sz="1800" dirty="0"/>
                  <a:t>Suppose we want to evaluate the similarity of two examples, </a:t>
                </a:r>
                <a:r>
                  <a:rPr lang="en-US" sz="1800" b="1" dirty="0"/>
                  <a:t>x </a:t>
                </a:r>
                <a:r>
                  <a:rPr lang="en-US" sz="1800" dirty="0"/>
                  <a:t>= (</a:t>
                </a:r>
                <a:r>
                  <a:rPr lang="en-US" sz="1800" i="1" dirty="0"/>
                  <a:t>t</a:t>
                </a:r>
                <a:r>
                  <a:rPr lang="en-US" sz="1800" dirty="0"/>
                  <a:t>, 0.2, 254) and </a:t>
                </a:r>
                <a:r>
                  <a:rPr lang="en-US" sz="1800" b="1" dirty="0"/>
                  <a:t>y </a:t>
                </a:r>
                <a:r>
                  <a:rPr lang="en-US" sz="1800" dirty="0"/>
                  <a:t>= (</a:t>
                </a:r>
                <a:r>
                  <a:rPr lang="en-US" sz="1800" i="1" dirty="0"/>
                  <a:t>f </a:t>
                </a:r>
                <a:r>
                  <a:rPr lang="en-US" sz="1800" dirty="0"/>
                  <a:t>, 0.1, 194), described by three attributes, of which the first is Boolean, the second is continuous with values from interval [0,1], and the third is continuous with values from interval [1, 1000]. The Euclidian distance between the two examples is:</a:t>
                </a:r>
              </a:p>
              <a:p>
                <a:pPr marL="0" indent="0">
                  <a:buNone/>
                </a:pPr>
                <a14:m>
                  <m:oMath xmlns:m="http://schemas.openxmlformats.org/officeDocument/2006/math">
                    <m:rad>
                      <m:radPr>
                        <m:degHide m:val="on"/>
                        <m:ctrlPr>
                          <a:rPr lang="en-US" sz="1800" i="1" smtClean="0">
                            <a:latin typeface="Cambria Math" panose="02040503050406030204" pitchFamily="18" charset="0"/>
                          </a:rPr>
                        </m:ctrlPr>
                      </m:radPr>
                      <m:deg/>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1−0</m:t>
                            </m:r>
                          </m:e>
                        </m:d>
                        <m:r>
                          <a:rPr lang="en-US" sz="1800" b="0" i="1" baseline="30000" smtClean="0">
                            <a:latin typeface="Cambria Math" panose="02040503050406030204" pitchFamily="18" charset="0"/>
                          </a:rPr>
                          <m:t>2</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0.2−0.1</m:t>
                            </m:r>
                          </m:e>
                        </m:d>
                        <m:r>
                          <a:rPr lang="en-US" sz="1800" b="0" i="1" baseline="30000" smtClean="0">
                            <a:latin typeface="Cambria Math" panose="02040503050406030204" pitchFamily="18" charset="0"/>
                          </a:rPr>
                          <m:t>2</m:t>
                        </m:r>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254−194</m:t>
                            </m:r>
                          </m:e>
                        </m:d>
                        <m:r>
                          <a:rPr lang="en-US" sz="1800" b="0" i="1" baseline="30000" smtClean="0">
                            <a:latin typeface="Cambria Math" panose="02040503050406030204" pitchFamily="18" charset="0"/>
                          </a:rPr>
                          <m:t>2</m:t>
                        </m:r>
                      </m:e>
                    </m:rad>
                  </m:oMath>
                </a14:m>
                <a:r>
                  <a:rPr lang="en-US" sz="1800" dirty="0"/>
                  <a:t> </a:t>
                </a:r>
              </a:p>
              <a:p>
                <a:pPr marL="0" indent="0">
                  <a:buNone/>
                </a:pPr>
                <a:r>
                  <a:rPr lang="en-US" sz="1800" dirty="0"/>
                  <a:t>The expression shows that the third attribute completely dominates, reducing the other two to virtual insignificance. No matter how we modify their values within their ranges, the distance, </a:t>
                </a:r>
                <a:r>
                  <a:rPr lang="en-US" sz="1800" i="1" dirty="0"/>
                  <a:t>d(</a:t>
                </a:r>
                <a:r>
                  <a:rPr lang="en-US" sz="1800" b="1" dirty="0"/>
                  <a:t>x</a:t>
                </a:r>
                <a:r>
                  <a:rPr lang="en-US" sz="1800" dirty="0"/>
                  <a:t>; </a:t>
                </a:r>
                <a:r>
                  <a:rPr lang="en-US" sz="1800" b="1" dirty="0"/>
                  <a:t>y</a:t>
                </a:r>
                <a:r>
                  <a:rPr lang="en-US" sz="1800" dirty="0"/>
                  <a:t>), will hardly change. Therefore, the scales of the attribute values can radically affect the </a:t>
                </a:r>
                <a:r>
                  <a:rPr lang="en-US" sz="1800" i="1" dirty="0"/>
                  <a:t>k</a:t>
                </a:r>
                <a:r>
                  <a:rPr lang="en-US" sz="1800" dirty="0"/>
                  <a:t>-NN classifier’s behavior.</a:t>
                </a:r>
              </a:p>
              <a:p>
                <a:pPr marL="0" indent="0">
                  <a:buNone/>
                </a:pPr>
                <a:r>
                  <a:rPr lang="en-US" sz="1800" dirty="0"/>
                  <a:t>One way out of this problem is to </a:t>
                </a:r>
                <a:r>
                  <a:rPr lang="en-US" sz="1800" i="1" dirty="0"/>
                  <a:t>normalize </a:t>
                </a:r>
                <a:r>
                  <a:rPr lang="en-US" sz="1800" dirty="0"/>
                  <a:t>the attributes, i.e., to rescale them in a way that makes all values fall into the same interval, [0,1]. The simplest normalization method is perhaps </a:t>
                </a:r>
                <a:r>
                  <a:rPr lang="en-US" sz="1800" i="1" dirty="0"/>
                  <a:t>min-max normalization</a:t>
                </a:r>
                <a:r>
                  <a:rPr lang="en-US" sz="1800" dirty="0"/>
                  <a:t>. For any given attribute, it find its maximum (</a:t>
                </a:r>
                <a:r>
                  <a:rPr lang="en-US" sz="1800" i="1" dirty="0"/>
                  <a:t>MAX</a:t>
                </a:r>
                <a:r>
                  <a:rPr lang="en-US" sz="1800" dirty="0"/>
                  <a:t>) and minimum (</a:t>
                </a:r>
                <a:r>
                  <a:rPr lang="en-US" sz="1800" i="1" dirty="0"/>
                  <a:t>MIN</a:t>
                </a:r>
                <a:r>
                  <a:rPr lang="en-US" sz="1800" dirty="0"/>
                  <a:t>), and then replaces each value, </a:t>
                </a:r>
                <a:r>
                  <a:rPr lang="en-US" sz="1800" i="1" dirty="0"/>
                  <a:t>x</a:t>
                </a:r>
                <a:r>
                  <a:rPr lang="en-US" sz="1800" dirty="0"/>
                  <a:t>, of this attribute with:</a:t>
                </a:r>
              </a:p>
              <a:p>
                <a:pPr marL="0" indent="0">
                  <a:buNone/>
                </a:pPr>
                <a:r>
                  <a:rPr lang="en-US" sz="1800" dirty="0"/>
                  <a:t> x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𝑥</m:t>
                        </m:r>
                        <m:r>
                          <a:rPr lang="en-US" sz="1800" b="0" i="1" smtClean="0">
                            <a:latin typeface="Cambria Math" panose="02040503050406030204" pitchFamily="18" charset="0"/>
                          </a:rPr>
                          <m:t> − </m:t>
                        </m:r>
                        <m:r>
                          <a:rPr lang="en-US" sz="1800" b="0" i="1" smtClean="0">
                            <a:latin typeface="Cambria Math" panose="02040503050406030204" pitchFamily="18" charset="0"/>
                          </a:rPr>
                          <m:t>𝑀𝐼𝑁</m:t>
                        </m:r>
                      </m:num>
                      <m:den>
                        <m:r>
                          <a:rPr lang="en-US" sz="1800" b="0" i="1" smtClean="0">
                            <a:latin typeface="Cambria Math" panose="02040503050406030204" pitchFamily="18" charset="0"/>
                          </a:rPr>
                          <m:t>𝑀𝐴𝑋</m:t>
                        </m:r>
                        <m:r>
                          <a:rPr lang="en-US" sz="1800" b="0" i="1" smtClean="0">
                            <a:latin typeface="Cambria Math" panose="02040503050406030204" pitchFamily="18" charset="0"/>
                          </a:rPr>
                          <m:t> −</m:t>
                        </m:r>
                        <m:r>
                          <a:rPr lang="en-US" sz="1800" b="0" i="1" smtClean="0">
                            <a:latin typeface="Cambria Math" panose="02040503050406030204" pitchFamily="18" charset="0"/>
                          </a:rPr>
                          <m:t>𝑀𝐼𝑁</m:t>
                        </m:r>
                      </m:den>
                    </m:f>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524000"/>
                <a:ext cx="8713788" cy="4114800"/>
              </a:xfrm>
              <a:blipFill rotWithShape="1">
                <a:blip r:embed="rId2"/>
                <a:stretch>
                  <a:fillRect l="-630" t="-889" r="-420" b="-14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4876B9E-198A-4B9C-ADDB-E85C655C4D23}"/>
              </a:ext>
            </a:extLst>
          </p:cNvPr>
          <p:cNvSpPr>
            <a:spLocks noGrp="1"/>
          </p:cNvSpPr>
          <p:nvPr>
            <p:ph type="sldNum" sz="quarter" idx="4"/>
          </p:nvPr>
        </p:nvSpPr>
        <p:spPr/>
        <p:txBody>
          <a:bodyPr/>
          <a:lstStyle/>
          <a:p>
            <a:fld id="{A99B023C-8B4C-4F85-AF05-F5A2E6966B7E}" type="slidenum">
              <a:rPr lang="en-US" smtClean="0"/>
              <a:pPr/>
              <a:t>15</a:t>
            </a:fld>
            <a:endParaRPr lang="en-US" dirty="0"/>
          </a:p>
        </p:txBody>
      </p:sp>
    </p:spTree>
    <p:extLst>
      <p:ext uri="{BB962C8B-B14F-4D97-AF65-F5344CB8AC3E}">
        <p14:creationId xmlns:p14="http://schemas.microsoft.com/office/powerpoint/2010/main" val="2376721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food classification </a:t>
            </a:r>
            <a:r>
              <a:rPr lang="en-US" sz="2800" i="1" dirty="0"/>
              <a:t>(cont.)</a:t>
            </a:r>
            <a:endParaRPr lang="en-US" dirty="0"/>
          </a:p>
        </p:txBody>
      </p:sp>
      <p:sp>
        <p:nvSpPr>
          <p:cNvPr id="3" name="Content Placeholder 2"/>
          <p:cNvSpPr>
            <a:spLocks noGrp="1"/>
          </p:cNvSpPr>
          <p:nvPr>
            <p:ph idx="1"/>
          </p:nvPr>
        </p:nvSpPr>
        <p:spPr>
          <a:xfrm>
            <a:off x="253206" y="1377462"/>
            <a:ext cx="8637588" cy="4114800"/>
          </a:xfrm>
        </p:spPr>
        <p:txBody>
          <a:bodyPr/>
          <a:lstStyle/>
          <a:p>
            <a:pPr marL="0" indent="0">
              <a:buNone/>
            </a:pPr>
            <a:r>
              <a:rPr lang="en-US" sz="2000" dirty="0"/>
              <a:t>Let’s go back to our example and label tomato. We need to measure the distance between tomato and the other food instances: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If we use 1-NN classification (i.e., k=1 and you are using the nearest neighbor), then the predicted food type for tomato is fruit because tomato’s nearest neighbor is orange (with distance 1.4) and the class of orange is fruit.</a:t>
            </a:r>
          </a:p>
          <a:p>
            <a:pPr marL="0" indent="0">
              <a:buNone/>
            </a:pPr>
            <a:r>
              <a:rPr lang="en-US" sz="2000" dirty="0"/>
              <a:t>If we use 3-NN classification (i.e., k =3) with a simple majority vote among the nearest neighbors, then the predicted class for tomato is again fruit because the closest 3 neighbors are orange (class=fruit), grape (distance = 2.2, class = fruit), and nuts (distance = 3.6, class = proteins) and the majority class among the three neighbors is fruit. </a:t>
            </a:r>
          </a:p>
          <a:p>
            <a:pPr marL="0" indent="0">
              <a:buNone/>
            </a:pPr>
            <a:endParaRPr lang="en-US" sz="2000" dirty="0"/>
          </a:p>
        </p:txBody>
      </p:sp>
      <p:pic>
        <p:nvPicPr>
          <p:cNvPr id="4" name="Picture 3"/>
          <p:cNvPicPr>
            <a:picLocks noChangeAspect="1"/>
          </p:cNvPicPr>
          <p:nvPr/>
        </p:nvPicPr>
        <p:blipFill>
          <a:blip r:embed="rId2"/>
          <a:stretch>
            <a:fillRect/>
          </a:stretch>
        </p:blipFill>
        <p:spPr>
          <a:xfrm>
            <a:off x="990600" y="2064973"/>
            <a:ext cx="6714226" cy="1332375"/>
          </a:xfrm>
          <a:prstGeom prst="rect">
            <a:avLst/>
          </a:prstGeom>
        </p:spPr>
      </p:pic>
      <p:sp>
        <p:nvSpPr>
          <p:cNvPr id="5" name="Slide Number Placeholder 4">
            <a:extLst>
              <a:ext uri="{FF2B5EF4-FFF2-40B4-BE49-F238E27FC236}">
                <a16:creationId xmlns:a16="http://schemas.microsoft.com/office/drawing/2014/main" id="{3FB46B3D-33BF-4640-AD5D-9D1D9973DAE9}"/>
              </a:ext>
            </a:extLst>
          </p:cNvPr>
          <p:cNvSpPr>
            <a:spLocks noGrp="1"/>
          </p:cNvSpPr>
          <p:nvPr>
            <p:ph type="sldNum" sz="quarter" idx="4"/>
          </p:nvPr>
        </p:nvSpPr>
        <p:spPr/>
        <p:txBody>
          <a:bodyPr/>
          <a:lstStyle/>
          <a:p>
            <a:fld id="{A99B023C-8B4C-4F85-AF05-F5A2E6966B7E}" type="slidenum">
              <a:rPr lang="en-US" smtClean="0"/>
              <a:pPr/>
              <a:t>16</a:t>
            </a:fld>
            <a:endParaRPr lang="en-US" dirty="0"/>
          </a:p>
        </p:txBody>
      </p:sp>
    </p:spTree>
    <p:extLst>
      <p:ext uri="{BB962C8B-B14F-4D97-AF65-F5344CB8AC3E}">
        <p14:creationId xmlns:p14="http://schemas.microsoft.com/office/powerpoint/2010/main" val="4262394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bias tradeoff</a:t>
            </a:r>
          </a:p>
        </p:txBody>
      </p:sp>
      <p:sp>
        <p:nvSpPr>
          <p:cNvPr id="3" name="Content Placeholder 2"/>
          <p:cNvSpPr>
            <a:spLocks noGrp="1"/>
          </p:cNvSpPr>
          <p:nvPr>
            <p:ph idx="1"/>
          </p:nvPr>
        </p:nvSpPr>
        <p:spPr>
          <a:xfrm>
            <a:off x="304800" y="1295400"/>
            <a:ext cx="8382000" cy="4114800"/>
          </a:xfrm>
        </p:spPr>
        <p:txBody>
          <a:bodyPr/>
          <a:lstStyle/>
          <a:p>
            <a:pPr marL="0" indent="0">
              <a:buNone/>
            </a:pPr>
            <a:r>
              <a:rPr lang="en-US" sz="1800" b="1" dirty="0">
                <a:effectLst>
                  <a:outerShdw blurRad="38100" dist="38100" dir="2700000" algn="tl">
                    <a:srgbClr val="000000">
                      <a:alpha val="43137"/>
                    </a:srgbClr>
                  </a:outerShdw>
                </a:effectLst>
              </a:rPr>
              <a:t>There are two sources of the classifier’s errors: variance and bias. </a:t>
            </a:r>
            <a:r>
              <a:rPr lang="en-US" sz="1800" dirty="0">
                <a:effectLst>
                  <a:outerShdw blurRad="38100" dist="38100" dir="2700000" algn="tl">
                    <a:srgbClr val="000000">
                      <a:alpha val="43137"/>
                    </a:srgbClr>
                  </a:outerShdw>
                </a:effectLst>
              </a:rPr>
              <a:t>Because different samples of training data can be used to create a classifier, the sample that is used as a training set to create a particular classifier almost never captures all aspects of the underlying classes. This is partly due to the way the training set has been created. In some applications, the training set has been created at random. In other cases, it consists of examples available at the given moment. In addition, the training set could have been created by an expert who is inevitably subjective. The problem is that different training sets will produce different classifiers that will differ in their predictions. This is what we mean by  </a:t>
            </a:r>
            <a:r>
              <a:rPr lang="en-US" sz="1800" b="1" dirty="0">
                <a:effectLst>
                  <a:outerShdw blurRad="38100" dist="38100" dir="2700000" algn="tl">
                    <a:srgbClr val="000000">
                      <a:alpha val="43137"/>
                    </a:srgbClr>
                  </a:outerShdw>
                </a:effectLst>
              </a:rPr>
              <a:t>variance</a:t>
            </a:r>
            <a:r>
              <a:rPr lang="en-US" sz="1800" dirty="0">
                <a:effectLst>
                  <a:outerShdw blurRad="38100" dist="38100" dir="2700000" algn="tl">
                    <a:srgbClr val="000000">
                      <a:alpha val="43137"/>
                    </a:srgbClr>
                  </a:outerShdw>
                </a:effectLst>
              </a:rPr>
              <a:t> and by saying that variance in the training data is an important source of error. </a:t>
            </a:r>
          </a:p>
          <a:p>
            <a:pPr marL="0" indent="0">
              <a:buNone/>
            </a:pPr>
            <a:r>
              <a:rPr lang="en-US" sz="1800" dirty="0">
                <a:effectLst>
                  <a:outerShdw blurRad="38100" dist="38100" dir="2700000" algn="tl">
                    <a:srgbClr val="000000">
                      <a:alpha val="43137"/>
                    </a:srgbClr>
                  </a:outerShdw>
                </a:effectLst>
              </a:rPr>
              <a:t>A classifier is </a:t>
            </a:r>
            <a:r>
              <a:rPr lang="en-US" sz="1800" b="1" dirty="0">
                <a:effectLst>
                  <a:outerShdw blurRad="38100" dist="38100" dir="2700000" algn="tl">
                    <a:srgbClr val="000000">
                      <a:alpha val="43137"/>
                    </a:srgbClr>
                  </a:outerShdw>
                </a:effectLst>
              </a:rPr>
              <a:t>biased</a:t>
            </a:r>
            <a:r>
              <a:rPr lang="en-US" sz="1800" dirty="0">
                <a:effectLst>
                  <a:outerShdw blurRad="38100" dist="38100" dir="2700000" algn="tl">
                    <a:srgbClr val="000000">
                      <a:alpha val="43137"/>
                    </a:srgbClr>
                  </a:outerShdw>
                </a:effectLst>
              </a:rPr>
              <a:t> if the average predictions of different classifiers (based on different training sets) systematically miss the target. For example, an algorithm with high bias can miss important relations between features. Often, the bias stems from erroneous assumptions in the learning algorithm. </a:t>
            </a:r>
          </a:p>
        </p:txBody>
      </p:sp>
      <p:sp>
        <p:nvSpPr>
          <p:cNvPr id="4" name="Slide Number Placeholder 3">
            <a:extLst>
              <a:ext uri="{FF2B5EF4-FFF2-40B4-BE49-F238E27FC236}">
                <a16:creationId xmlns:a16="http://schemas.microsoft.com/office/drawing/2014/main" id="{3C396C67-115F-47F4-A1DB-AA4EF86C6715}"/>
              </a:ext>
            </a:extLst>
          </p:cNvPr>
          <p:cNvSpPr>
            <a:spLocks noGrp="1"/>
          </p:cNvSpPr>
          <p:nvPr>
            <p:ph type="sldNum" sz="quarter" idx="4"/>
          </p:nvPr>
        </p:nvSpPr>
        <p:spPr/>
        <p:txBody>
          <a:bodyPr/>
          <a:lstStyle/>
          <a:p>
            <a:fld id="{A99B023C-8B4C-4F85-AF05-F5A2E6966B7E}" type="slidenum">
              <a:rPr lang="en-US" smtClean="0"/>
              <a:pPr/>
              <a:t>17</a:t>
            </a:fld>
            <a:endParaRPr lang="en-US" dirty="0"/>
          </a:p>
        </p:txBody>
      </p:sp>
    </p:spTree>
    <p:extLst>
      <p:ext uri="{BB962C8B-B14F-4D97-AF65-F5344CB8AC3E}">
        <p14:creationId xmlns:p14="http://schemas.microsoft.com/office/powerpoint/2010/main" val="2258495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173A-5583-4DD0-B4A5-BF65496B15F6}"/>
              </a:ext>
            </a:extLst>
          </p:cNvPr>
          <p:cNvSpPr>
            <a:spLocks noGrp="1"/>
          </p:cNvSpPr>
          <p:nvPr>
            <p:ph type="title"/>
          </p:nvPr>
        </p:nvSpPr>
        <p:spPr>
          <a:xfrm>
            <a:off x="1143000" y="152400"/>
            <a:ext cx="7772400" cy="1143000"/>
          </a:xfrm>
        </p:spPr>
        <p:txBody>
          <a:bodyPr/>
          <a:lstStyle/>
          <a:p>
            <a:r>
              <a:rPr lang="en-US" dirty="0"/>
              <a:t>Variance bias tradeoff </a:t>
            </a:r>
            <a:r>
              <a:rPr lang="en-US" sz="2800" i="1" dirty="0"/>
              <a:t>(cont.)</a:t>
            </a:r>
            <a:endParaRPr lang="en-US" dirty="0"/>
          </a:p>
        </p:txBody>
      </p:sp>
      <p:pic>
        <p:nvPicPr>
          <p:cNvPr id="3" name="Picture 2">
            <a:extLst>
              <a:ext uri="{FF2B5EF4-FFF2-40B4-BE49-F238E27FC236}">
                <a16:creationId xmlns:a16="http://schemas.microsoft.com/office/drawing/2014/main" id="{E2CDC08D-A7B7-4CC8-9E3A-3264071AAEF1}"/>
              </a:ext>
            </a:extLst>
          </p:cNvPr>
          <p:cNvPicPr>
            <a:picLocks noChangeAspect="1"/>
          </p:cNvPicPr>
          <p:nvPr/>
        </p:nvPicPr>
        <p:blipFill>
          <a:blip r:embed="rId2"/>
          <a:stretch>
            <a:fillRect/>
          </a:stretch>
        </p:blipFill>
        <p:spPr>
          <a:xfrm>
            <a:off x="1752600" y="1343995"/>
            <a:ext cx="6248400" cy="5285405"/>
          </a:xfrm>
          <a:prstGeom prst="rect">
            <a:avLst/>
          </a:prstGeom>
        </p:spPr>
      </p:pic>
    </p:spTree>
    <p:extLst>
      <p:ext uri="{BB962C8B-B14F-4D97-AF65-F5344CB8AC3E}">
        <p14:creationId xmlns:p14="http://schemas.microsoft.com/office/powerpoint/2010/main" val="283481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6B73-15F7-442E-8C24-E628DBE3B778}"/>
              </a:ext>
            </a:extLst>
          </p:cNvPr>
          <p:cNvSpPr>
            <a:spLocks noGrp="1"/>
          </p:cNvSpPr>
          <p:nvPr>
            <p:ph type="title"/>
          </p:nvPr>
        </p:nvSpPr>
        <p:spPr/>
        <p:txBody>
          <a:bodyPr/>
          <a:lstStyle/>
          <a:p>
            <a:r>
              <a:rPr lang="en-US" dirty="0"/>
              <a:t>Variance bias tradeoff </a:t>
            </a:r>
            <a:r>
              <a:rPr lang="en-US" sz="2800" i="1" dirty="0"/>
              <a:t>(cont.)</a:t>
            </a:r>
            <a:endParaRPr lang="en-US" dirty="0"/>
          </a:p>
        </p:txBody>
      </p:sp>
      <p:sp>
        <p:nvSpPr>
          <p:cNvPr id="3" name="Content Placeholder 2">
            <a:extLst>
              <a:ext uri="{FF2B5EF4-FFF2-40B4-BE49-F238E27FC236}">
                <a16:creationId xmlns:a16="http://schemas.microsoft.com/office/drawing/2014/main" id="{65A29E1F-8AE3-470D-8F7A-3E4F775BAE8C}"/>
              </a:ext>
            </a:extLst>
          </p:cNvPr>
          <p:cNvSpPr>
            <a:spLocks noGrp="1"/>
          </p:cNvSpPr>
          <p:nvPr>
            <p:ph idx="1"/>
          </p:nvPr>
        </p:nvSpPr>
        <p:spPr>
          <a:xfrm>
            <a:off x="533400" y="1946275"/>
            <a:ext cx="8408988" cy="4114800"/>
          </a:xfrm>
        </p:spPr>
        <p:txBody>
          <a:bodyPr/>
          <a:lstStyle/>
          <a:p>
            <a:r>
              <a:rPr lang="en-US" sz="2000" dirty="0"/>
              <a:t>In the low-variance/low-bias case, the predictions on average are correct because they are centered around the target (by average we mean predictions produced from different training sets). The variance is also low because the predictions are centered closely around the target. </a:t>
            </a:r>
          </a:p>
          <a:p>
            <a:r>
              <a:rPr lang="en-US" sz="2000" dirty="0"/>
              <a:t>In the low-bias/high variance case, the predictions on average are correct (their mean is the target). However, there are scattered around the target.</a:t>
            </a:r>
          </a:p>
          <a:p>
            <a:r>
              <a:rPr lang="en-US" sz="2000" dirty="0"/>
              <a:t>In the high bias/low variance case, the predictions are centered around a single point, which differs from the target, hence the bias.</a:t>
            </a:r>
          </a:p>
          <a:p>
            <a:r>
              <a:rPr lang="en-US" sz="2000" dirty="0"/>
              <a:t>In the high bias/high variance case, the predictions systematically miss the target (i.e., they are centered around a different point) and they are scattered.</a:t>
            </a:r>
          </a:p>
          <a:p>
            <a:endParaRPr lang="en-US" sz="2000" dirty="0"/>
          </a:p>
        </p:txBody>
      </p:sp>
      <p:sp>
        <p:nvSpPr>
          <p:cNvPr id="4" name="Slide Number Placeholder 3">
            <a:extLst>
              <a:ext uri="{FF2B5EF4-FFF2-40B4-BE49-F238E27FC236}">
                <a16:creationId xmlns:a16="http://schemas.microsoft.com/office/drawing/2014/main" id="{874639B4-0063-4968-A0C4-1F639E31419B}"/>
              </a:ext>
            </a:extLst>
          </p:cNvPr>
          <p:cNvSpPr>
            <a:spLocks noGrp="1"/>
          </p:cNvSpPr>
          <p:nvPr>
            <p:ph type="sldNum" sz="quarter" idx="4"/>
          </p:nvPr>
        </p:nvSpPr>
        <p:spPr/>
        <p:txBody>
          <a:bodyPr/>
          <a:lstStyle/>
          <a:p>
            <a:fld id="{A99B023C-8B4C-4F85-AF05-F5A2E6966B7E}" type="slidenum">
              <a:rPr lang="en-US" smtClean="0"/>
              <a:pPr/>
              <a:t>19</a:t>
            </a:fld>
            <a:endParaRPr lang="en-US" dirty="0"/>
          </a:p>
        </p:txBody>
      </p:sp>
    </p:spTree>
    <p:extLst>
      <p:ext uri="{BB962C8B-B14F-4D97-AF65-F5344CB8AC3E}">
        <p14:creationId xmlns:p14="http://schemas.microsoft.com/office/powerpoint/2010/main" val="352620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
            <a:ext cx="7772400" cy="1143000"/>
          </a:xfrm>
        </p:spPr>
        <p:txBody>
          <a:bodyPr/>
          <a:lstStyle/>
          <a:p>
            <a:r>
              <a:rPr lang="en-US" dirty="0"/>
              <a:t>Classification</a:t>
            </a:r>
          </a:p>
        </p:txBody>
      </p:sp>
      <p:sp>
        <p:nvSpPr>
          <p:cNvPr id="3" name="Content Placeholder 2"/>
          <p:cNvSpPr>
            <a:spLocks noGrp="1"/>
          </p:cNvSpPr>
          <p:nvPr>
            <p:ph idx="1"/>
          </p:nvPr>
        </p:nvSpPr>
        <p:spPr>
          <a:xfrm>
            <a:off x="419100" y="1295400"/>
            <a:ext cx="8763000" cy="4114800"/>
          </a:xfrm>
        </p:spPr>
        <p:txBody>
          <a:bodyPr/>
          <a:lstStyle/>
          <a:p>
            <a:pPr marL="0" indent="0">
              <a:buNone/>
            </a:pPr>
            <a:r>
              <a:rPr lang="en-US" sz="1800" b="1" dirty="0">
                <a:effectLst>
                  <a:outerShdw blurRad="38100" dist="38100" dir="2700000" algn="tl">
                    <a:srgbClr val="000000">
                      <a:alpha val="43137"/>
                    </a:srgbClr>
                  </a:outerShdw>
                </a:effectLst>
              </a:rPr>
              <a:t>Classification</a:t>
            </a:r>
            <a:r>
              <a:rPr lang="en-US" sz="1800" dirty="0">
                <a:effectLst>
                  <a:outerShdw blurRad="38100" dist="38100" dir="2700000" algn="tl">
                    <a:srgbClr val="000000">
                      <a:alpha val="43137"/>
                    </a:srgbClr>
                  </a:outerShdw>
                </a:effectLst>
              </a:rPr>
              <a:t> is the problem of identifying to which set of classes a new observation (or instance) belongs on the basis of a training data set containing observations (or instances) whose class membership is known. </a:t>
            </a:r>
          </a:p>
          <a:p>
            <a:pPr marL="0" indent="0">
              <a:buNone/>
            </a:pPr>
            <a:r>
              <a:rPr lang="en-US" sz="1800" dirty="0">
                <a:effectLst>
                  <a:outerShdw blurRad="38100" dist="38100" dir="2700000" algn="tl">
                    <a:srgbClr val="000000">
                      <a:alpha val="43137"/>
                    </a:srgbClr>
                  </a:outerShdw>
                </a:effectLst>
              </a:rPr>
              <a:t>In general, the goal of classification is to learn a mapping from inputs x (data instances) to outputs y (classes), where y ∈ {C</a:t>
            </a:r>
            <a:r>
              <a:rPr lang="en-US" sz="1800" baseline="-25000" dirty="0">
                <a:effectLst>
                  <a:outerShdw blurRad="38100" dist="38100" dir="2700000" algn="tl">
                    <a:srgbClr val="000000">
                      <a:alpha val="43137"/>
                    </a:srgbClr>
                  </a:outerShdw>
                </a:effectLst>
              </a:rPr>
              <a:t>1</a:t>
            </a:r>
            <a:r>
              <a:rPr lang="en-US" sz="1800" dirty="0">
                <a:effectLst>
                  <a:outerShdw blurRad="38100" dist="38100" dir="2700000" algn="tl">
                    <a:srgbClr val="000000">
                      <a:alpha val="43137"/>
                    </a:srgbClr>
                  </a:outerShdw>
                </a:effectLst>
              </a:rPr>
              <a:t>, . . . ,C</a:t>
            </a:r>
            <a:r>
              <a:rPr lang="en-US" sz="1800" baseline="-25000"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 with N being the number of classes. If N= 2, this is called </a:t>
            </a:r>
            <a:r>
              <a:rPr lang="en-US" sz="1800" b="1" dirty="0">
                <a:effectLst>
                  <a:outerShdw blurRad="38100" dist="38100" dir="2700000" algn="tl">
                    <a:srgbClr val="000000">
                      <a:alpha val="43137"/>
                    </a:srgbClr>
                  </a:outerShdw>
                </a:effectLst>
              </a:rPr>
              <a:t>binary classification</a:t>
            </a:r>
            <a:r>
              <a:rPr lang="en-US" sz="1800" dirty="0">
                <a:effectLst>
                  <a:outerShdw blurRad="38100" dist="38100" dir="2700000" algn="tl">
                    <a:srgbClr val="000000">
                      <a:alpha val="43137"/>
                    </a:srgbClr>
                  </a:outerShdw>
                </a:effectLst>
              </a:rPr>
              <a:t>;  if N &gt; 2, this is called </a:t>
            </a:r>
            <a:r>
              <a:rPr lang="en-US" sz="1800" b="1" dirty="0">
                <a:effectLst>
                  <a:outerShdw blurRad="38100" dist="38100" dir="2700000" algn="tl">
                    <a:srgbClr val="000000">
                      <a:alpha val="43137"/>
                    </a:srgbClr>
                  </a:outerShdw>
                </a:effectLst>
              </a:rPr>
              <a:t>multiclass classification</a:t>
            </a:r>
            <a:r>
              <a:rPr lang="en-US" sz="1800" dirty="0">
                <a:effectLst>
                  <a:outerShdw blurRad="38100" dist="38100" dir="2700000" algn="tl">
                    <a:srgbClr val="000000">
                      <a:alpha val="43137"/>
                    </a:srgbClr>
                  </a:outerShdw>
                </a:effectLst>
              </a:rPr>
              <a:t>. If the class labels are not mutually exclusive (e.g., somebody may be classified as tall and strong), the classification is called </a:t>
            </a:r>
            <a:r>
              <a:rPr lang="en-US" sz="1800" b="1" dirty="0">
                <a:effectLst>
                  <a:outerShdw blurRad="38100" dist="38100" dir="2700000" algn="tl">
                    <a:srgbClr val="000000">
                      <a:alpha val="43137"/>
                    </a:srgbClr>
                  </a:outerShdw>
                </a:effectLst>
              </a:rPr>
              <a:t>multi-label classification</a:t>
            </a:r>
            <a:r>
              <a:rPr lang="en-US" sz="1800" dirty="0">
                <a:effectLst>
                  <a:outerShdw blurRad="38100" dist="38100" dir="2700000" algn="tl">
                    <a:srgbClr val="000000">
                      <a:alpha val="43137"/>
                    </a:srgbClr>
                  </a:outerShdw>
                </a:effectLst>
              </a:rPr>
              <a:t>. When we use the term “classification”, we will mean multiclass classification with a  single output (single class), unless we state otherwise. </a:t>
            </a:r>
          </a:p>
          <a:p>
            <a:pPr marL="0" indent="0">
              <a:buNone/>
            </a:pPr>
            <a:r>
              <a:rPr lang="en-US" sz="1800" dirty="0">
                <a:effectLst>
                  <a:outerShdw blurRad="38100" dist="38100" dir="2700000" algn="tl">
                    <a:srgbClr val="000000">
                      <a:alpha val="43137"/>
                    </a:srgbClr>
                  </a:outerShdw>
                </a:effectLst>
              </a:rPr>
              <a:t>One way to formalize classification is as function learning. The labeling function is </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y = f(x), it is unknown and the goal of learning is to estimate the function f given a labeled training set, and then to make predictions. Let’s denote by f* the function that we learn from the training set. It is called the estimate function. In general, f* might not be the same as f. Using the estimate function, we can predict f(x) for some x as y* =  f*(x). (We use the “*” symbol to denote an estimate.)</a:t>
            </a:r>
          </a:p>
        </p:txBody>
      </p:sp>
      <p:sp>
        <p:nvSpPr>
          <p:cNvPr id="4" name="Slide Number Placeholder 3">
            <a:extLst>
              <a:ext uri="{FF2B5EF4-FFF2-40B4-BE49-F238E27FC236}">
                <a16:creationId xmlns:a16="http://schemas.microsoft.com/office/drawing/2014/main" id="{ADCD1277-86C5-4AF4-8C94-CCDF7F1E587E}"/>
              </a:ext>
            </a:extLst>
          </p:cNvPr>
          <p:cNvSpPr>
            <a:spLocks noGrp="1"/>
          </p:cNvSpPr>
          <p:nvPr>
            <p:ph type="sldNum" sz="quarter" idx="4"/>
          </p:nvPr>
        </p:nvSpPr>
        <p:spPr/>
        <p:txBody>
          <a:bodyPr/>
          <a:lstStyle/>
          <a:p>
            <a:fld id="{A99B023C-8B4C-4F85-AF05-F5A2E6966B7E}" type="slidenum">
              <a:rPr lang="en-US" smtClean="0"/>
              <a:pPr/>
              <a:t>2</a:t>
            </a:fld>
            <a:endParaRPr lang="en-US" dirty="0"/>
          </a:p>
        </p:txBody>
      </p:sp>
    </p:spTree>
    <p:extLst>
      <p:ext uri="{BB962C8B-B14F-4D97-AF65-F5344CB8AC3E}">
        <p14:creationId xmlns:p14="http://schemas.microsoft.com/office/powerpoint/2010/main" val="1020651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vs </a:t>
            </a:r>
            <a:r>
              <a:rPr lang="en-US" dirty="0" err="1"/>
              <a:t>underfiting</a:t>
            </a:r>
            <a:endParaRPr lang="en-US" dirty="0"/>
          </a:p>
        </p:txBody>
      </p:sp>
      <p:sp>
        <p:nvSpPr>
          <p:cNvPr id="3" name="Content Placeholder 2"/>
          <p:cNvSpPr>
            <a:spLocks noGrp="1"/>
          </p:cNvSpPr>
          <p:nvPr>
            <p:ph idx="1"/>
          </p:nvPr>
        </p:nvSpPr>
        <p:spPr>
          <a:xfrm>
            <a:off x="457200" y="1447800"/>
            <a:ext cx="8229600" cy="4114800"/>
          </a:xfrm>
        </p:spPr>
        <p:txBody>
          <a:bodyPr/>
          <a:lstStyle/>
          <a:p>
            <a:pPr marL="0" indent="0">
              <a:buNone/>
            </a:pPr>
            <a:r>
              <a:rPr lang="en-US" sz="2000" dirty="0">
                <a:effectLst>
                  <a:outerShdw blurRad="38100" dist="38100" dir="2700000" algn="tl">
                    <a:srgbClr val="000000">
                      <a:alpha val="43137"/>
                    </a:srgbClr>
                  </a:outerShdw>
                </a:effectLst>
              </a:rPr>
              <a:t>A learning algorithm might </a:t>
            </a:r>
            <a:r>
              <a:rPr lang="en-US" sz="2000" b="1" dirty="0" err="1">
                <a:effectLst>
                  <a:outerShdw blurRad="38100" dist="38100" dir="2700000" algn="tl">
                    <a:srgbClr val="000000">
                      <a:alpha val="43137"/>
                    </a:srgbClr>
                  </a:outerShdw>
                </a:effectLst>
              </a:rPr>
              <a:t>overfit</a:t>
            </a:r>
            <a:r>
              <a:rPr lang="en-US" sz="2000" b="1" dirty="0">
                <a:effectLst>
                  <a:outerShdw blurRad="38100" dist="38100" dir="2700000" algn="tl">
                    <a:srgbClr val="000000">
                      <a:alpha val="43137"/>
                    </a:srgbClr>
                  </a:outerShdw>
                </a:effectLst>
              </a:rPr>
              <a:t> </a:t>
            </a:r>
            <a:r>
              <a:rPr lang="en-US" sz="2000" dirty="0">
                <a:effectLst>
                  <a:outerShdw blurRad="38100" dist="38100" dir="2700000" algn="tl">
                    <a:srgbClr val="000000">
                      <a:alpha val="43137"/>
                    </a:srgbClr>
                  </a:outerShdw>
                </a:effectLst>
              </a:rPr>
              <a:t>data if is it is very accurate on training data but less accurate in predicting new data. In other words, </a:t>
            </a:r>
            <a:r>
              <a:rPr lang="en-US" sz="2000" dirty="0" err="1">
                <a:effectLst>
                  <a:outerShdw blurRad="38100" dist="38100" dir="2700000" algn="tl">
                    <a:srgbClr val="000000">
                      <a:alpha val="43137"/>
                    </a:srgbClr>
                  </a:outerShdw>
                </a:effectLst>
              </a:rPr>
              <a:t>overfittig</a:t>
            </a:r>
            <a:r>
              <a:rPr lang="en-US" sz="2000" dirty="0">
                <a:effectLst>
                  <a:outerShdw blurRad="38100" dist="38100" dir="2700000" algn="tl">
                    <a:srgbClr val="000000">
                      <a:alpha val="43137"/>
                    </a:srgbClr>
                  </a:outerShdw>
                </a:effectLst>
              </a:rPr>
              <a:t> produces a model that works too well on training data but fails to generalize to unseen data. Overfitting is often a result of complex learning models  or of learning models that adjust to nosy or random irrelevant features of the training data. Overfitting can make the model sensitive to small fluctuations in the training set and, therefore, increase the variance error.</a:t>
            </a:r>
          </a:p>
          <a:p>
            <a:pPr marL="0" indent="0">
              <a:buNone/>
            </a:pPr>
            <a:r>
              <a:rPr lang="en-US" sz="2000" dirty="0">
                <a:effectLst>
                  <a:outerShdw blurRad="38100" dist="38100" dir="2700000" algn="tl">
                    <a:srgbClr val="000000">
                      <a:alpha val="43137"/>
                    </a:srgbClr>
                  </a:outerShdw>
                </a:effectLst>
              </a:rPr>
              <a:t>A learning algorithm is said to </a:t>
            </a:r>
            <a:r>
              <a:rPr lang="en-US" sz="2000" b="1" dirty="0" err="1">
                <a:effectLst>
                  <a:outerShdw blurRad="38100" dist="38100" dir="2700000" algn="tl">
                    <a:srgbClr val="000000">
                      <a:alpha val="43137"/>
                    </a:srgbClr>
                  </a:outerShdw>
                </a:effectLst>
              </a:rPr>
              <a:t>underfit</a:t>
            </a:r>
            <a:r>
              <a:rPr lang="en-US" sz="2000" b="1" dirty="0">
                <a:effectLst>
                  <a:outerShdw blurRad="38100" dist="38100" dir="2700000" algn="tl">
                    <a:srgbClr val="000000">
                      <a:alpha val="43137"/>
                    </a:srgbClr>
                  </a:outerShdw>
                </a:effectLst>
              </a:rPr>
              <a:t> </a:t>
            </a:r>
            <a:r>
              <a:rPr lang="en-US" sz="2000" dirty="0">
                <a:effectLst>
                  <a:outerShdw blurRad="38100" dist="38100" dir="2700000" algn="tl">
                    <a:srgbClr val="000000">
                      <a:alpha val="43137"/>
                    </a:srgbClr>
                  </a:outerShdw>
                </a:effectLst>
              </a:rPr>
              <a:t>training data  if it is less accurate in fitting training data. For example, the algorithm might  fail to capture important data regularities. Underfitting often leads to less variance (unresponsiveness to the training set) and higher bias. In the extreme case, a classifier might not fit any data at all and might output the same constant prediction for every new data instance. As a result, the classifier has zero variance and high bias.</a:t>
            </a:r>
          </a:p>
        </p:txBody>
      </p:sp>
      <p:sp>
        <p:nvSpPr>
          <p:cNvPr id="4" name="Slide Number Placeholder 3">
            <a:extLst>
              <a:ext uri="{FF2B5EF4-FFF2-40B4-BE49-F238E27FC236}">
                <a16:creationId xmlns:a16="http://schemas.microsoft.com/office/drawing/2014/main" id="{DA3060D4-9A85-4B2C-BC6C-C036E46322C9}"/>
              </a:ext>
            </a:extLst>
          </p:cNvPr>
          <p:cNvSpPr>
            <a:spLocks noGrp="1"/>
          </p:cNvSpPr>
          <p:nvPr>
            <p:ph type="sldNum" sz="quarter" idx="4"/>
          </p:nvPr>
        </p:nvSpPr>
        <p:spPr/>
        <p:txBody>
          <a:bodyPr/>
          <a:lstStyle/>
          <a:p>
            <a:fld id="{A99B023C-8B4C-4F85-AF05-F5A2E6966B7E}" type="slidenum">
              <a:rPr lang="en-US" smtClean="0"/>
              <a:pPr/>
              <a:t>20</a:t>
            </a:fld>
            <a:endParaRPr lang="en-US" dirty="0"/>
          </a:p>
        </p:txBody>
      </p:sp>
    </p:spTree>
    <p:extLst>
      <p:ext uri="{BB962C8B-B14F-4D97-AF65-F5344CB8AC3E}">
        <p14:creationId xmlns:p14="http://schemas.microsoft.com/office/powerpoint/2010/main" val="1167792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bias tradeoff </a:t>
            </a:r>
            <a:r>
              <a:rPr lang="en-US" sz="2800" i="1" dirty="0"/>
              <a:t>(cont.)</a:t>
            </a:r>
          </a:p>
        </p:txBody>
      </p:sp>
      <p:sp>
        <p:nvSpPr>
          <p:cNvPr id="3" name="Content Placeholder 2"/>
          <p:cNvSpPr>
            <a:spLocks noGrp="1"/>
          </p:cNvSpPr>
          <p:nvPr>
            <p:ph idx="1"/>
          </p:nvPr>
        </p:nvSpPr>
        <p:spPr>
          <a:xfrm>
            <a:off x="685800" y="1946275"/>
            <a:ext cx="8256588" cy="4114800"/>
          </a:xfrm>
        </p:spPr>
        <p:txBody>
          <a:bodyPr/>
          <a:lstStyle/>
          <a:p>
            <a:pPr marL="0" indent="0">
              <a:buNone/>
            </a:pPr>
            <a:r>
              <a:rPr lang="en-US" sz="2000" dirty="0">
                <a:effectLst>
                  <a:outerShdw blurRad="38100" dist="38100" dir="2700000" algn="tl">
                    <a:srgbClr val="000000">
                      <a:alpha val="43137"/>
                    </a:srgbClr>
                  </a:outerShdw>
                </a:effectLst>
              </a:rPr>
              <a:t>The bias–variance tradeoff is a central problem in machine learning. In general, we want to create a model that performs very well on training data and generalizes well to unseen data. Unfortunately, it is typically impossible to reduce both errors. That is, reducing bias comes at the cost of increasing variance and vice versa.  </a:t>
            </a:r>
          </a:p>
          <a:p>
            <a:pPr marL="0" indent="0">
              <a:buNone/>
            </a:pPr>
            <a:r>
              <a:rPr lang="en-US" sz="2000" dirty="0">
                <a:effectLst>
                  <a:outerShdw blurRad="38100" dist="38100" dir="2700000" algn="tl">
                    <a:srgbClr val="000000">
                      <a:alpha val="43137"/>
                    </a:srgbClr>
                  </a:outerShdw>
                </a:effectLst>
              </a:rPr>
              <a:t>Models that work very well on their training sets are at risk of overfitting noisy or unrepresentative training data and tend to have high variance. In contrast, algorithms that do not perform very well on their training sets don't tend to </a:t>
            </a:r>
            <a:r>
              <a:rPr lang="en-US" sz="2000" i="1" dirty="0" err="1">
                <a:effectLst>
                  <a:outerShdw blurRad="38100" dist="38100" dir="2700000" algn="tl">
                    <a:srgbClr val="000000">
                      <a:alpha val="43137"/>
                    </a:srgbClr>
                  </a:outerShdw>
                </a:effectLst>
              </a:rPr>
              <a:t>overfit</a:t>
            </a:r>
            <a:r>
              <a:rPr lang="en-US" sz="2000" dirty="0">
                <a:effectLst>
                  <a:outerShdw blurRad="38100" dist="38100" dir="2700000" algn="tl">
                    <a:srgbClr val="000000">
                      <a:alpha val="43137"/>
                    </a:srgbClr>
                  </a:outerShdw>
                </a:effectLst>
              </a:rPr>
              <a:t>, but may </a:t>
            </a:r>
            <a:r>
              <a:rPr lang="en-US" sz="2000" dirty="0" err="1">
                <a:effectLst>
                  <a:outerShdw blurRad="38100" dist="38100" dir="2700000" algn="tl">
                    <a:srgbClr val="000000">
                      <a:alpha val="43137"/>
                    </a:srgbClr>
                  </a:outerShdw>
                </a:effectLst>
              </a:rPr>
              <a:t>underfit</a:t>
            </a:r>
            <a:r>
              <a:rPr lang="en-US" sz="2000" dirty="0">
                <a:effectLst>
                  <a:outerShdw blurRad="38100" dist="38100" dir="2700000" algn="tl">
                    <a:srgbClr val="000000">
                      <a:alpha val="43137"/>
                    </a:srgbClr>
                  </a:outerShdw>
                </a:effectLst>
              </a:rPr>
              <a:t> their training data, thereby creating high bias.</a:t>
            </a:r>
          </a:p>
          <a:p>
            <a:pPr marL="0" indent="0">
              <a:buNone/>
            </a:pPr>
            <a:r>
              <a:rPr lang="en-US" sz="2000" dirty="0">
                <a:effectLst>
                  <a:outerShdw blurRad="38100" dist="38100" dir="2700000" algn="tl">
                    <a:srgbClr val="000000">
                      <a:alpha val="43137"/>
                    </a:srgbClr>
                  </a:outerShdw>
                </a:effectLst>
              </a:rPr>
              <a:t>In other words, one of the problems is to find the right balance between bias and variance.</a:t>
            </a:r>
          </a:p>
        </p:txBody>
      </p:sp>
      <p:sp>
        <p:nvSpPr>
          <p:cNvPr id="4" name="Slide Number Placeholder 3">
            <a:extLst>
              <a:ext uri="{FF2B5EF4-FFF2-40B4-BE49-F238E27FC236}">
                <a16:creationId xmlns:a16="http://schemas.microsoft.com/office/drawing/2014/main" id="{9D7CD7DA-D956-4870-AEE7-2CD56D714295}"/>
              </a:ext>
            </a:extLst>
          </p:cNvPr>
          <p:cNvSpPr>
            <a:spLocks noGrp="1"/>
          </p:cNvSpPr>
          <p:nvPr>
            <p:ph type="sldNum" sz="quarter" idx="4"/>
          </p:nvPr>
        </p:nvSpPr>
        <p:spPr/>
        <p:txBody>
          <a:bodyPr/>
          <a:lstStyle/>
          <a:p>
            <a:fld id="{A99B023C-8B4C-4F85-AF05-F5A2E6966B7E}" type="slidenum">
              <a:rPr lang="en-US" smtClean="0"/>
              <a:pPr/>
              <a:t>21</a:t>
            </a:fld>
            <a:endParaRPr lang="en-US" dirty="0"/>
          </a:p>
        </p:txBody>
      </p:sp>
    </p:spTree>
    <p:extLst>
      <p:ext uri="{BB962C8B-B14F-4D97-AF65-F5344CB8AC3E}">
        <p14:creationId xmlns:p14="http://schemas.microsoft.com/office/powerpoint/2010/main" val="3859632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a:t>
            </a:r>
          </a:p>
        </p:txBody>
      </p:sp>
      <p:sp>
        <p:nvSpPr>
          <p:cNvPr id="3" name="Content Placeholder 2"/>
          <p:cNvSpPr>
            <a:spLocks noGrp="1"/>
          </p:cNvSpPr>
          <p:nvPr>
            <p:ph idx="1"/>
          </p:nvPr>
        </p:nvSpPr>
        <p:spPr>
          <a:xfrm>
            <a:off x="1066800" y="1371599"/>
            <a:ext cx="7772400" cy="4114800"/>
          </a:xfrm>
        </p:spPr>
        <p:txBody>
          <a:bodyPr/>
          <a:lstStyle/>
          <a:p>
            <a:pPr marL="0" indent="0">
              <a:buNone/>
            </a:pPr>
            <a:r>
              <a:rPr lang="en-US" sz="2000" dirty="0"/>
              <a:t>The value of k in the </a:t>
            </a:r>
            <a:r>
              <a:rPr lang="en-US" sz="2000" dirty="0" err="1"/>
              <a:t>kNN</a:t>
            </a:r>
            <a:r>
              <a:rPr lang="en-US" sz="2000" dirty="0"/>
              <a:t> algorithm can have a large effect on the behavior of the algorithm. When k=1, the resulting prediction surface is very wiggly. As a result, the method might not work well on predicting future data.</a:t>
            </a:r>
          </a:p>
          <a:p>
            <a:pPr marL="0" indent="0">
              <a:buNone/>
            </a:pPr>
            <a:r>
              <a:rPr lang="en-US" sz="2000" dirty="0"/>
              <a:t> </a:t>
            </a:r>
          </a:p>
        </p:txBody>
      </p:sp>
      <p:pic>
        <p:nvPicPr>
          <p:cNvPr id="4" name="Picture 3"/>
          <p:cNvPicPr>
            <a:picLocks noChangeAspect="1"/>
          </p:cNvPicPr>
          <p:nvPr/>
        </p:nvPicPr>
        <p:blipFill>
          <a:blip r:embed="rId2"/>
          <a:stretch>
            <a:fillRect/>
          </a:stretch>
        </p:blipFill>
        <p:spPr>
          <a:xfrm>
            <a:off x="2895600" y="3124200"/>
            <a:ext cx="2994694" cy="3099155"/>
          </a:xfrm>
          <a:prstGeom prst="rect">
            <a:avLst/>
          </a:prstGeom>
        </p:spPr>
      </p:pic>
      <p:sp>
        <p:nvSpPr>
          <p:cNvPr id="5" name="Slide Number Placeholder 4">
            <a:extLst>
              <a:ext uri="{FF2B5EF4-FFF2-40B4-BE49-F238E27FC236}">
                <a16:creationId xmlns:a16="http://schemas.microsoft.com/office/drawing/2014/main" id="{E9EF1F28-B5CC-480D-91C3-968C36368719}"/>
              </a:ext>
            </a:extLst>
          </p:cNvPr>
          <p:cNvSpPr>
            <a:spLocks noGrp="1"/>
          </p:cNvSpPr>
          <p:nvPr>
            <p:ph type="sldNum" sz="quarter" idx="4"/>
          </p:nvPr>
        </p:nvSpPr>
        <p:spPr/>
        <p:txBody>
          <a:bodyPr/>
          <a:lstStyle/>
          <a:p>
            <a:fld id="{A99B023C-8B4C-4F85-AF05-F5A2E6966B7E}" type="slidenum">
              <a:rPr lang="en-US" smtClean="0"/>
              <a:pPr/>
              <a:t>22</a:t>
            </a:fld>
            <a:endParaRPr lang="en-US" dirty="0"/>
          </a:p>
        </p:txBody>
      </p:sp>
    </p:spTree>
    <p:extLst>
      <p:ext uri="{BB962C8B-B14F-4D97-AF65-F5344CB8AC3E}">
        <p14:creationId xmlns:p14="http://schemas.microsoft.com/office/powerpoint/2010/main" val="2047681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choose k? </a:t>
            </a:r>
            <a:r>
              <a:rPr lang="en-US" sz="2800" i="1" dirty="0"/>
              <a:t>(cont.)</a:t>
            </a:r>
          </a:p>
        </p:txBody>
      </p:sp>
      <p:sp>
        <p:nvSpPr>
          <p:cNvPr id="3" name="Content Placeholder 2"/>
          <p:cNvSpPr>
            <a:spLocks noGrp="1"/>
          </p:cNvSpPr>
          <p:nvPr>
            <p:ph idx="1"/>
          </p:nvPr>
        </p:nvSpPr>
        <p:spPr/>
        <p:txBody>
          <a:bodyPr/>
          <a:lstStyle/>
          <a:p>
            <a:pPr marL="0" indent="0">
              <a:buNone/>
            </a:pPr>
            <a:r>
              <a:rPr lang="en-US" sz="2000" dirty="0"/>
              <a:t>As k increases, the prediction surface becomes smoother until, in the limit of k=N, we end up with predicting the majority label of the whole data set. </a:t>
            </a:r>
          </a:p>
          <a:p>
            <a:pPr marL="0" indent="0">
              <a:buNone/>
            </a:pPr>
            <a:endParaRPr lang="en-US" sz="2000" dirty="0"/>
          </a:p>
        </p:txBody>
      </p:sp>
      <p:pic>
        <p:nvPicPr>
          <p:cNvPr id="4" name="Picture 3"/>
          <p:cNvPicPr>
            <a:picLocks noChangeAspect="1"/>
          </p:cNvPicPr>
          <p:nvPr/>
        </p:nvPicPr>
        <p:blipFill>
          <a:blip r:embed="rId2"/>
          <a:stretch>
            <a:fillRect/>
          </a:stretch>
        </p:blipFill>
        <p:spPr>
          <a:xfrm>
            <a:off x="2819400" y="3351604"/>
            <a:ext cx="2980950" cy="3004335"/>
          </a:xfrm>
          <a:prstGeom prst="rect">
            <a:avLst/>
          </a:prstGeom>
        </p:spPr>
      </p:pic>
      <p:sp>
        <p:nvSpPr>
          <p:cNvPr id="5" name="Slide Number Placeholder 4">
            <a:extLst>
              <a:ext uri="{FF2B5EF4-FFF2-40B4-BE49-F238E27FC236}">
                <a16:creationId xmlns:a16="http://schemas.microsoft.com/office/drawing/2014/main" id="{7A59B87E-2AF7-4BB6-9690-8638DB30F463}"/>
              </a:ext>
            </a:extLst>
          </p:cNvPr>
          <p:cNvSpPr>
            <a:spLocks noGrp="1"/>
          </p:cNvSpPr>
          <p:nvPr>
            <p:ph type="sldNum" sz="quarter" idx="4"/>
          </p:nvPr>
        </p:nvSpPr>
        <p:spPr/>
        <p:txBody>
          <a:bodyPr/>
          <a:lstStyle/>
          <a:p>
            <a:fld id="{A99B023C-8B4C-4F85-AF05-F5A2E6966B7E}" type="slidenum">
              <a:rPr lang="en-US" smtClean="0"/>
              <a:pPr/>
              <a:t>23</a:t>
            </a:fld>
            <a:endParaRPr lang="en-US" dirty="0"/>
          </a:p>
        </p:txBody>
      </p:sp>
    </p:spTree>
    <p:extLst>
      <p:ext uri="{BB962C8B-B14F-4D97-AF65-F5344CB8AC3E}">
        <p14:creationId xmlns:p14="http://schemas.microsoft.com/office/powerpoint/2010/main" val="1760660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Variance bias tradeoff</a:t>
            </a:r>
            <a:endParaRPr lang="en-US" sz="2800" i="1" dirty="0"/>
          </a:p>
        </p:txBody>
      </p:sp>
      <p:sp>
        <p:nvSpPr>
          <p:cNvPr id="3" name="Content Placeholder 2"/>
          <p:cNvSpPr>
            <a:spLocks noGrp="1"/>
          </p:cNvSpPr>
          <p:nvPr>
            <p:ph idx="1"/>
          </p:nvPr>
        </p:nvSpPr>
        <p:spPr/>
        <p:txBody>
          <a:bodyPr/>
          <a:lstStyle/>
          <a:p>
            <a:pPr marL="0" indent="0">
              <a:buNone/>
            </a:pPr>
            <a:r>
              <a:rPr lang="en-US" sz="1800" dirty="0"/>
              <a:t>Wen k is large, the algorithm loses its precision and attention  to detail because some important regularities can get neglected. In other words, large k tend to produce more bias and less variability. In the extreme case when k=N, the algorithm would always predict the majority class, regardless of the nearest neighbors. Although the variability is zero (the prediction is always the same), the result is biased: the algorithm  prediction tends to differ from the correct one. </a:t>
            </a:r>
          </a:p>
          <a:p>
            <a:pPr marL="0" indent="0">
              <a:buNone/>
            </a:pPr>
            <a:r>
              <a:rPr lang="en-US" sz="1800" dirty="0"/>
              <a:t>On the other hand, when k is small, the algorithm might </a:t>
            </a:r>
            <a:r>
              <a:rPr lang="en-US" sz="1800" dirty="0" err="1"/>
              <a:t>overfit</a:t>
            </a:r>
            <a:r>
              <a:rPr lang="en-US" sz="1800" dirty="0"/>
              <a:t> data, allowing unimportant features to influence the classification of examples. In other words, the algorithm tens to produce more variability and less bias.</a:t>
            </a:r>
          </a:p>
        </p:txBody>
      </p:sp>
      <p:sp>
        <p:nvSpPr>
          <p:cNvPr id="4" name="Slide Number Placeholder 3">
            <a:extLst>
              <a:ext uri="{FF2B5EF4-FFF2-40B4-BE49-F238E27FC236}">
                <a16:creationId xmlns:a16="http://schemas.microsoft.com/office/drawing/2014/main" id="{A50BFCB7-6757-4412-8B6E-1B1821E0EBF8}"/>
              </a:ext>
            </a:extLst>
          </p:cNvPr>
          <p:cNvSpPr>
            <a:spLocks noGrp="1"/>
          </p:cNvSpPr>
          <p:nvPr>
            <p:ph type="sldNum" sz="quarter" idx="4"/>
          </p:nvPr>
        </p:nvSpPr>
        <p:spPr/>
        <p:txBody>
          <a:bodyPr/>
          <a:lstStyle/>
          <a:p>
            <a:fld id="{A99B023C-8B4C-4F85-AF05-F5A2E6966B7E}" type="slidenum">
              <a:rPr lang="en-US" smtClean="0"/>
              <a:pPr/>
              <a:t>24</a:t>
            </a:fld>
            <a:endParaRPr lang="en-US" dirty="0"/>
          </a:p>
        </p:txBody>
      </p:sp>
    </p:spTree>
    <p:extLst>
      <p:ext uri="{BB962C8B-B14F-4D97-AF65-F5344CB8AC3E}">
        <p14:creationId xmlns:p14="http://schemas.microsoft.com/office/powerpoint/2010/main" val="341356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Avoiding overfitting in </a:t>
            </a:r>
            <a:r>
              <a:rPr lang="en-US" dirty="0" err="1"/>
              <a:t>kNN</a:t>
            </a:r>
            <a:endParaRPr lang="en-US" dirty="0"/>
          </a:p>
        </p:txBody>
      </p:sp>
      <p:sp>
        <p:nvSpPr>
          <p:cNvPr id="3" name="Content Placeholder 2"/>
          <p:cNvSpPr>
            <a:spLocks noGrp="1"/>
          </p:cNvSpPr>
          <p:nvPr>
            <p:ph idx="1"/>
          </p:nvPr>
        </p:nvSpPr>
        <p:spPr>
          <a:xfrm>
            <a:off x="533400" y="1447800"/>
            <a:ext cx="8485188" cy="4114800"/>
          </a:xfrm>
        </p:spPr>
        <p:txBody>
          <a:bodyPr/>
          <a:lstStyle/>
          <a:p>
            <a:pPr marL="0" indent="0">
              <a:buNone/>
            </a:pPr>
            <a:r>
              <a:rPr lang="en-US" sz="1800" dirty="0">
                <a:effectLst>
                  <a:outerShdw blurRad="38100" dist="38100" dir="2700000" algn="tl">
                    <a:srgbClr val="000000">
                      <a:alpha val="43137"/>
                    </a:srgbClr>
                  </a:outerShdw>
                </a:effectLst>
              </a:rPr>
              <a:t>A training set includes two types of data instances: instances that are relevant for the classification and irrelevant instances also called noise. The more noisy the training set is, the more difficult the prediction is because more noise must be ignored. The problem is how to find noisy instances. One heuristic often used is the following: remove a data instance if all its neighbors are of another class. </a:t>
            </a:r>
          </a:p>
          <a:p>
            <a:pPr marL="0" indent="0">
              <a:buNone/>
            </a:pPr>
            <a:r>
              <a:rPr lang="en-US" sz="1800" dirty="0">
                <a:effectLst>
                  <a:outerShdw blurRad="38100" dist="38100" dir="2700000" algn="tl">
                    <a:srgbClr val="000000">
                      <a:alpha val="43137"/>
                    </a:srgbClr>
                  </a:outerShdw>
                </a:effectLst>
              </a:rPr>
              <a:t>A learning algorithm that can reduce the chance of fitting noise is called </a:t>
            </a:r>
            <a:r>
              <a:rPr lang="en-US" sz="1800" b="1" dirty="0">
                <a:effectLst>
                  <a:outerShdw blurRad="38100" dist="38100" dir="2700000" algn="tl">
                    <a:srgbClr val="000000">
                      <a:alpha val="43137"/>
                    </a:srgbClr>
                  </a:outerShdw>
                </a:effectLst>
              </a:rPr>
              <a:t>robust</a:t>
            </a:r>
            <a:r>
              <a:rPr lang="en-US" sz="1800" dirty="0">
                <a:effectLst>
                  <a:outerShdw blurRad="38100" dist="38100" dir="2700000" algn="tl">
                    <a:srgbClr val="000000">
                      <a:alpha val="43137"/>
                    </a:srgbClr>
                  </a:outerShdw>
                </a:effectLst>
              </a:rPr>
              <a:t>.</a:t>
            </a:r>
          </a:p>
          <a:p>
            <a:pPr marL="0" indent="0">
              <a:buNone/>
            </a:pPr>
            <a:r>
              <a:rPr lang="en-US" sz="1800" dirty="0">
                <a:effectLst>
                  <a:outerShdw blurRad="38100" dist="38100" dir="2700000" algn="tl">
                    <a:srgbClr val="000000">
                      <a:alpha val="43137"/>
                    </a:srgbClr>
                  </a:outerShdw>
                </a:effectLst>
              </a:rPr>
              <a:t>Another technique used to adjust k in order to avoid overfitting is cross-validation. In general, in cross-validation, we use one sample to train a classifier and another sample to test its performance. Two commonly used cross-validation methods are 2-fold cross-validation and k-fold cross validation.</a:t>
            </a:r>
          </a:p>
          <a:p>
            <a:pPr marL="0" indent="0">
              <a:buNone/>
            </a:pPr>
            <a:r>
              <a:rPr lang="en-US" sz="1800" dirty="0">
                <a:effectLst>
                  <a:outerShdw blurRad="38100" dist="38100" dir="2700000" algn="tl">
                    <a:srgbClr val="000000">
                      <a:alpha val="43137"/>
                    </a:srgbClr>
                  </a:outerShdw>
                </a:effectLst>
              </a:rPr>
              <a:t>In 2-fold cross validation, the initial data set is randomly divided into two sets of equal size A and B. The classifier is then trained on A and tested on B, followed by training on B and testing on A.</a:t>
            </a:r>
          </a:p>
          <a:p>
            <a:pPr marL="0" indent="0">
              <a:buNone/>
            </a:pPr>
            <a:r>
              <a:rPr lang="en-US" sz="1800" dirty="0">
                <a:effectLst>
                  <a:outerShdw blurRad="38100" dist="38100" dir="2700000" algn="tl">
                    <a:srgbClr val="000000">
                      <a:alpha val="43137"/>
                    </a:srgbClr>
                  </a:outerShdw>
                </a:effectLst>
              </a:rPr>
              <a:t>In k-fold cross-validation, the initial data set is partitioned into k equally-sized subsets. Each subset is used as a test set for a classifier trained on the remaining k -1 subsets. The empirical accuracy is given by the average of the accuracies of these k classifiers.</a:t>
            </a:r>
          </a:p>
        </p:txBody>
      </p:sp>
      <p:sp>
        <p:nvSpPr>
          <p:cNvPr id="4" name="Slide Number Placeholder 3">
            <a:extLst>
              <a:ext uri="{FF2B5EF4-FFF2-40B4-BE49-F238E27FC236}">
                <a16:creationId xmlns:a16="http://schemas.microsoft.com/office/drawing/2014/main" id="{36DBB158-61C9-41FC-858E-08459A267F61}"/>
              </a:ext>
            </a:extLst>
          </p:cNvPr>
          <p:cNvSpPr>
            <a:spLocks noGrp="1"/>
          </p:cNvSpPr>
          <p:nvPr>
            <p:ph type="sldNum" sz="quarter" idx="4"/>
          </p:nvPr>
        </p:nvSpPr>
        <p:spPr/>
        <p:txBody>
          <a:bodyPr/>
          <a:lstStyle/>
          <a:p>
            <a:fld id="{A99B023C-8B4C-4F85-AF05-F5A2E6966B7E}" type="slidenum">
              <a:rPr lang="en-US" smtClean="0"/>
              <a:pPr/>
              <a:t>25</a:t>
            </a:fld>
            <a:endParaRPr lang="en-US" dirty="0"/>
          </a:p>
        </p:txBody>
      </p:sp>
    </p:spTree>
    <p:extLst>
      <p:ext uri="{BB962C8B-B14F-4D97-AF65-F5344CB8AC3E}">
        <p14:creationId xmlns:p14="http://schemas.microsoft.com/office/powerpoint/2010/main" val="870324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28600"/>
            <a:ext cx="7772400" cy="1143000"/>
          </a:xfrm>
        </p:spPr>
        <p:txBody>
          <a:bodyPr/>
          <a:lstStyle/>
          <a:p>
            <a:r>
              <a:rPr lang="en-US" dirty="0"/>
              <a:t>Preparing data for use with k-NN</a:t>
            </a:r>
          </a:p>
        </p:txBody>
      </p:sp>
      <p:sp>
        <p:nvSpPr>
          <p:cNvPr id="3" name="Content Placeholder 2"/>
          <p:cNvSpPr>
            <a:spLocks noGrp="1"/>
          </p:cNvSpPr>
          <p:nvPr>
            <p:ph idx="1"/>
          </p:nvPr>
        </p:nvSpPr>
        <p:spPr>
          <a:xfrm>
            <a:off x="381000" y="1283323"/>
            <a:ext cx="8305800" cy="4114800"/>
          </a:xfrm>
        </p:spPr>
        <p:txBody>
          <a:bodyPr/>
          <a:lstStyle/>
          <a:p>
            <a:pPr marL="0" indent="0">
              <a:buNone/>
            </a:pPr>
            <a:r>
              <a:rPr lang="en-US" sz="2000" dirty="0"/>
              <a:t>In order to use distance measures in k-NN features must be transformed to a standard range.</a:t>
            </a:r>
          </a:p>
          <a:p>
            <a:pPr marL="0" indent="0">
              <a:buNone/>
            </a:pPr>
            <a:r>
              <a:rPr lang="en-US" sz="2000" dirty="0"/>
              <a:t>One method for rescaling features for k-NN is </a:t>
            </a:r>
            <a:r>
              <a:rPr lang="en-US" sz="2000" b="1" dirty="0"/>
              <a:t>min-max normalization.</a:t>
            </a:r>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2000" dirty="0"/>
              <a:t>All normalized features fall in the range between 0 and 1, and each feature shows how far (from 0 percent to 100 percent) the original value fell along the range between the original minimum and maximum.</a:t>
            </a:r>
          </a:p>
          <a:p>
            <a:pPr marL="0" indent="0">
              <a:buNone/>
            </a:pPr>
            <a:r>
              <a:rPr lang="en-US" sz="2000" dirty="0"/>
              <a:t>Another way to rescale features is by using </a:t>
            </a:r>
            <a:r>
              <a:rPr lang="en-US" sz="2000" b="1" dirty="0"/>
              <a:t>z-score standardization:</a:t>
            </a:r>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2000" dirty="0"/>
              <a:t>The resulting value is </a:t>
            </a:r>
            <a:r>
              <a:rPr lang="en-US" sz="2000" b="1" dirty="0"/>
              <a:t>the z-score, </a:t>
            </a:r>
            <a:r>
              <a:rPr lang="en-US" sz="2000" dirty="0"/>
              <a:t>which tells how many standard deviations the feature falls above or below its mean value.</a:t>
            </a:r>
          </a:p>
        </p:txBody>
      </p:sp>
      <p:pic>
        <p:nvPicPr>
          <p:cNvPr id="4" name="Picture 3"/>
          <p:cNvPicPr>
            <a:picLocks noChangeAspect="1"/>
          </p:cNvPicPr>
          <p:nvPr/>
        </p:nvPicPr>
        <p:blipFill>
          <a:blip r:embed="rId2"/>
          <a:stretch>
            <a:fillRect/>
          </a:stretch>
        </p:blipFill>
        <p:spPr>
          <a:xfrm>
            <a:off x="2590800" y="2590800"/>
            <a:ext cx="2315250" cy="709500"/>
          </a:xfrm>
          <a:prstGeom prst="rect">
            <a:avLst/>
          </a:prstGeom>
        </p:spPr>
      </p:pic>
      <p:pic>
        <p:nvPicPr>
          <p:cNvPr id="5" name="Picture 4"/>
          <p:cNvPicPr>
            <a:picLocks noChangeAspect="1"/>
          </p:cNvPicPr>
          <p:nvPr/>
        </p:nvPicPr>
        <p:blipFill>
          <a:blip r:embed="rId3"/>
          <a:stretch>
            <a:fillRect/>
          </a:stretch>
        </p:blipFill>
        <p:spPr>
          <a:xfrm>
            <a:off x="2514600" y="4953000"/>
            <a:ext cx="3241350" cy="705375"/>
          </a:xfrm>
          <a:prstGeom prst="rect">
            <a:avLst/>
          </a:prstGeom>
        </p:spPr>
      </p:pic>
      <p:sp>
        <p:nvSpPr>
          <p:cNvPr id="6" name="Slide Number Placeholder 5">
            <a:extLst>
              <a:ext uri="{FF2B5EF4-FFF2-40B4-BE49-F238E27FC236}">
                <a16:creationId xmlns:a16="http://schemas.microsoft.com/office/drawing/2014/main" id="{9560AC10-9DD4-4609-8FE6-4F1A7299C4F4}"/>
              </a:ext>
            </a:extLst>
          </p:cNvPr>
          <p:cNvSpPr>
            <a:spLocks noGrp="1"/>
          </p:cNvSpPr>
          <p:nvPr>
            <p:ph type="sldNum" sz="quarter" idx="4"/>
          </p:nvPr>
        </p:nvSpPr>
        <p:spPr/>
        <p:txBody>
          <a:bodyPr/>
          <a:lstStyle/>
          <a:p>
            <a:fld id="{A99B023C-8B4C-4F85-AF05-F5A2E6966B7E}" type="slidenum">
              <a:rPr lang="en-US" smtClean="0"/>
              <a:pPr/>
              <a:t>26</a:t>
            </a:fld>
            <a:endParaRPr lang="en-US" dirty="0"/>
          </a:p>
        </p:txBody>
      </p:sp>
    </p:spTree>
    <p:extLst>
      <p:ext uri="{BB962C8B-B14F-4D97-AF65-F5344CB8AC3E}">
        <p14:creationId xmlns:p14="http://schemas.microsoft.com/office/powerpoint/2010/main" val="2237706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data for use with k-NN </a:t>
            </a:r>
            <a:r>
              <a:rPr lang="en-US" sz="2800" i="1" dirty="0"/>
              <a:t>(cont.)</a:t>
            </a:r>
          </a:p>
        </p:txBody>
      </p:sp>
      <p:sp>
        <p:nvSpPr>
          <p:cNvPr id="3" name="Content Placeholder 2"/>
          <p:cNvSpPr>
            <a:spLocks noGrp="1"/>
          </p:cNvSpPr>
          <p:nvPr>
            <p:ph idx="1"/>
          </p:nvPr>
        </p:nvSpPr>
        <p:spPr>
          <a:xfrm>
            <a:off x="506412" y="1524000"/>
            <a:ext cx="8408988" cy="4114800"/>
          </a:xfrm>
        </p:spPr>
        <p:txBody>
          <a:bodyPr/>
          <a:lstStyle/>
          <a:p>
            <a:pPr marL="0" indent="0">
              <a:buNone/>
            </a:pPr>
            <a:r>
              <a:rPr lang="en-US" sz="1800" dirty="0"/>
              <a:t>If the futures are nominal, they can be converted into numeric format using dummy coding, in which binary flags are used to indicate that a feature belongs to a specific category. For example, if the nominal variable </a:t>
            </a:r>
            <a:r>
              <a:rPr lang="en-US" sz="1800" i="1" dirty="0"/>
              <a:t>gender</a:t>
            </a:r>
            <a:r>
              <a:rPr lang="en-US" sz="1800" dirty="0"/>
              <a:t> has two levels, </a:t>
            </a:r>
            <a:r>
              <a:rPr lang="en-US" sz="1800" i="1" dirty="0"/>
              <a:t>male</a:t>
            </a:r>
            <a:r>
              <a:rPr lang="en-US" sz="1800" dirty="0"/>
              <a:t> and </a:t>
            </a:r>
            <a:r>
              <a:rPr lang="en-US" sz="1800" i="1" dirty="0"/>
              <a:t>female</a:t>
            </a:r>
            <a:r>
              <a:rPr lang="en-US" sz="1800" dirty="0"/>
              <a:t>, it can be coded with one binary flag, say </a:t>
            </a:r>
            <a:r>
              <a:rPr lang="en-US" sz="1800" i="1" dirty="0"/>
              <a:t>male</a:t>
            </a:r>
            <a:r>
              <a:rPr lang="en-US" sz="1800" dirty="0"/>
              <a:t> that indicates membership to the male class. That is </a:t>
            </a:r>
            <a:r>
              <a:rPr lang="en-US" sz="1800" i="1" dirty="0"/>
              <a:t>male=1</a:t>
            </a:r>
            <a:r>
              <a:rPr lang="en-US" sz="1800" dirty="0"/>
              <a:t> if the data instance is male and </a:t>
            </a:r>
            <a:r>
              <a:rPr lang="en-US" sz="1800" i="1" dirty="0"/>
              <a:t>male=0</a:t>
            </a:r>
            <a:r>
              <a:rPr lang="en-US" sz="1800" dirty="0"/>
              <a:t> if the data instance is not </a:t>
            </a:r>
            <a:r>
              <a:rPr lang="en-US" sz="1800" i="1" dirty="0"/>
              <a:t>male</a:t>
            </a:r>
            <a:r>
              <a:rPr lang="en-US" sz="1800" dirty="0"/>
              <a:t> (therefore it is </a:t>
            </a:r>
            <a:r>
              <a:rPr lang="en-US" sz="1800" i="1" dirty="0"/>
              <a:t>female</a:t>
            </a:r>
            <a:r>
              <a:rPr lang="en-US" sz="1800" dirty="0"/>
              <a:t>).</a:t>
            </a:r>
          </a:p>
          <a:p>
            <a:pPr marL="0" indent="0">
              <a:buNone/>
            </a:pPr>
            <a:r>
              <a:rPr lang="en-US" sz="1800" dirty="0"/>
              <a:t>As another example, consider the case where temperature variable has three levels, </a:t>
            </a:r>
            <a:r>
              <a:rPr lang="en-US" sz="1800" i="1" dirty="0"/>
              <a:t>hot</a:t>
            </a:r>
            <a:r>
              <a:rPr lang="en-US" sz="1800" dirty="0"/>
              <a:t>, </a:t>
            </a:r>
            <a:r>
              <a:rPr lang="en-US" sz="1800" i="1" dirty="0"/>
              <a:t>medium</a:t>
            </a:r>
            <a:r>
              <a:rPr lang="en-US" sz="1800" dirty="0"/>
              <a:t> and </a:t>
            </a:r>
            <a:r>
              <a:rPr lang="en-US" sz="1800" i="1" dirty="0"/>
              <a:t>cold</a:t>
            </a:r>
            <a:r>
              <a:rPr lang="en-US" sz="1800" dirty="0"/>
              <a:t>. The variable can be coded with two binary flags. The first flag indicates if the data instance is </a:t>
            </a:r>
            <a:r>
              <a:rPr lang="en-US" sz="1800" i="1" dirty="0"/>
              <a:t>hot</a:t>
            </a:r>
            <a:r>
              <a:rPr lang="en-US" sz="1800" dirty="0"/>
              <a:t> and the second flag indicates if the data instance is </a:t>
            </a:r>
            <a:r>
              <a:rPr lang="en-US" sz="1800" i="1" dirty="0"/>
              <a:t>medium</a:t>
            </a:r>
            <a:r>
              <a:rPr lang="en-US" sz="1800" dirty="0"/>
              <a:t>. For instance, a data instance with hot temperature must be encoded as </a:t>
            </a:r>
            <a:r>
              <a:rPr lang="en-US" sz="1800" i="1" dirty="0"/>
              <a:t>hot=1</a:t>
            </a:r>
            <a:r>
              <a:rPr lang="en-US" sz="1800" dirty="0"/>
              <a:t> and </a:t>
            </a:r>
            <a:r>
              <a:rPr lang="en-US" sz="1800" i="1" dirty="0"/>
              <a:t>medium=0</a:t>
            </a:r>
            <a:r>
              <a:rPr lang="en-US" sz="1800" dirty="0"/>
              <a:t>.  A data instance with cold temperature must have  </a:t>
            </a:r>
            <a:r>
              <a:rPr lang="en-US" sz="1800" i="1" dirty="0"/>
              <a:t>hot=0 </a:t>
            </a:r>
            <a:r>
              <a:rPr lang="en-US" sz="1800" dirty="0"/>
              <a:t>and </a:t>
            </a:r>
            <a:r>
              <a:rPr lang="en-US" sz="1800" i="1" dirty="0"/>
              <a:t>medium=0</a:t>
            </a:r>
            <a:r>
              <a:rPr lang="en-US" sz="1800" dirty="0"/>
              <a:t>.</a:t>
            </a:r>
          </a:p>
          <a:p>
            <a:pPr marL="0" indent="0">
              <a:buNone/>
            </a:pPr>
            <a:r>
              <a:rPr lang="en-US" sz="1800" dirty="0"/>
              <a:t>Ordinal features could be coded with ordinal numbers. For example, if the levels of sweetness are coded on a scale from 1 to 10, one must ensure that the steps between different values represent equal intensity of sweetness, i.e., the difference between sweetness levels 7 and 6 is the same as the difference between sweetness levels 2 and 1.</a:t>
            </a:r>
          </a:p>
        </p:txBody>
      </p:sp>
      <p:sp>
        <p:nvSpPr>
          <p:cNvPr id="4" name="Slide Number Placeholder 3">
            <a:extLst>
              <a:ext uri="{FF2B5EF4-FFF2-40B4-BE49-F238E27FC236}">
                <a16:creationId xmlns:a16="http://schemas.microsoft.com/office/drawing/2014/main" id="{BE04A4B7-EDA9-458C-9E74-E902AE1566DD}"/>
              </a:ext>
            </a:extLst>
          </p:cNvPr>
          <p:cNvSpPr>
            <a:spLocks noGrp="1"/>
          </p:cNvSpPr>
          <p:nvPr>
            <p:ph type="sldNum" sz="quarter" idx="4"/>
          </p:nvPr>
        </p:nvSpPr>
        <p:spPr/>
        <p:txBody>
          <a:bodyPr/>
          <a:lstStyle/>
          <a:p>
            <a:fld id="{A99B023C-8B4C-4F85-AF05-F5A2E6966B7E}" type="slidenum">
              <a:rPr lang="en-US" smtClean="0"/>
              <a:pPr/>
              <a:t>27</a:t>
            </a:fld>
            <a:endParaRPr lang="en-US" dirty="0"/>
          </a:p>
        </p:txBody>
      </p:sp>
    </p:spTree>
    <p:extLst>
      <p:ext uri="{BB962C8B-B14F-4D97-AF65-F5344CB8AC3E}">
        <p14:creationId xmlns:p14="http://schemas.microsoft.com/office/powerpoint/2010/main" val="2182762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1143000"/>
          </a:xfrm>
        </p:spPr>
        <p:txBody>
          <a:bodyPr/>
          <a:lstStyle/>
          <a:p>
            <a:r>
              <a:rPr lang="en-US" dirty="0"/>
              <a:t>Diagnosing breast cancer with k-NN:</a:t>
            </a:r>
            <a:br>
              <a:rPr lang="en-US" dirty="0"/>
            </a:br>
            <a:r>
              <a:rPr lang="en-US" dirty="0"/>
              <a:t>Collecting data</a:t>
            </a:r>
          </a:p>
        </p:txBody>
      </p:sp>
      <p:sp>
        <p:nvSpPr>
          <p:cNvPr id="3" name="Content Placeholder 2"/>
          <p:cNvSpPr>
            <a:spLocks noGrp="1"/>
          </p:cNvSpPr>
          <p:nvPr>
            <p:ph idx="1"/>
          </p:nvPr>
        </p:nvSpPr>
        <p:spPr>
          <a:xfrm>
            <a:off x="381000" y="1946275"/>
            <a:ext cx="8561388" cy="4114800"/>
          </a:xfrm>
        </p:spPr>
        <p:txBody>
          <a:bodyPr/>
          <a:lstStyle/>
          <a:p>
            <a:pPr marL="0" indent="0">
              <a:buNone/>
            </a:pPr>
            <a:r>
              <a:rPr lang="en-US" sz="1800" dirty="0"/>
              <a:t>We will apply the k-NN algorithm to measurements of biopsied cells from women with abnormal breast masses in order to automatically detect cancer.</a:t>
            </a:r>
          </a:p>
          <a:p>
            <a:pPr marL="0" indent="0">
              <a:buNone/>
            </a:pPr>
            <a:r>
              <a:rPr lang="en-US" sz="1800" dirty="0"/>
              <a:t>The textbook uses the Wisconsin Breast Cancer Diagnostic dataset from the UCI Machine Learning Repository at http://archive.ics.uci.edu/ml. The data includes the measurements from digitized images of fine-needle aspirate of breast mass.</a:t>
            </a:r>
          </a:p>
          <a:p>
            <a:pPr marL="0" indent="0">
              <a:buNone/>
            </a:pPr>
            <a:r>
              <a:rPr lang="en-US" sz="1800" dirty="0"/>
              <a:t>You can download the data set from Blackboard. Save the file wisc_bc_data.csv in your working directory.</a:t>
            </a:r>
          </a:p>
          <a:p>
            <a:pPr marL="0" indent="0">
              <a:buNone/>
            </a:pPr>
            <a:r>
              <a:rPr lang="en-US" sz="1800" dirty="0"/>
              <a:t>The breast cancer data includes 569 examples of cancer biopsies, each with 32 features. One feature is an identification number, another is the cancer diagnosis, and there are 30 numeric-valued laboratory measurements. The diagnosis is coded as "M" to indicate malignant or "B" to indicate benign.</a:t>
            </a:r>
          </a:p>
          <a:p>
            <a:pPr marL="0" indent="0">
              <a:buNone/>
            </a:pPr>
            <a:r>
              <a:rPr lang="en-US" sz="1800" dirty="0"/>
              <a:t>The other 30 numeric measurements comprise the mean, standard error, and worst (that is, largest) value for 10 different characteristics of the digitized cell nuclei. These include: Radius, Texture, Perimeter, Area, Smoothness, Compactness, Concavity, Concave points, Symmetry, and Fractal dimension.</a:t>
            </a:r>
          </a:p>
        </p:txBody>
      </p:sp>
      <p:sp>
        <p:nvSpPr>
          <p:cNvPr id="4" name="Slide Number Placeholder 3">
            <a:extLst>
              <a:ext uri="{FF2B5EF4-FFF2-40B4-BE49-F238E27FC236}">
                <a16:creationId xmlns:a16="http://schemas.microsoft.com/office/drawing/2014/main" id="{D624754E-38AC-4EE7-9541-E2027D8D26A8}"/>
              </a:ext>
            </a:extLst>
          </p:cNvPr>
          <p:cNvSpPr>
            <a:spLocks noGrp="1"/>
          </p:cNvSpPr>
          <p:nvPr>
            <p:ph type="sldNum" sz="quarter" idx="4"/>
          </p:nvPr>
        </p:nvSpPr>
        <p:spPr/>
        <p:txBody>
          <a:bodyPr/>
          <a:lstStyle/>
          <a:p>
            <a:fld id="{A99B023C-8B4C-4F85-AF05-F5A2E6966B7E}" type="slidenum">
              <a:rPr lang="en-US" smtClean="0"/>
              <a:pPr/>
              <a:t>28</a:t>
            </a:fld>
            <a:endParaRPr lang="en-US" dirty="0"/>
          </a:p>
        </p:txBody>
      </p:sp>
    </p:spTree>
    <p:extLst>
      <p:ext uri="{BB962C8B-B14F-4D97-AF65-F5344CB8AC3E}">
        <p14:creationId xmlns:p14="http://schemas.microsoft.com/office/powerpoint/2010/main" val="1675821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1143000"/>
          </a:xfrm>
        </p:spPr>
        <p:txBody>
          <a:bodyPr/>
          <a:lstStyle/>
          <a:p>
            <a:r>
              <a:rPr lang="en-US" dirty="0"/>
              <a:t>Diagnosing breast cancer with k-NN:</a:t>
            </a:r>
            <a:br>
              <a:rPr lang="en-US" dirty="0"/>
            </a:br>
            <a:r>
              <a:rPr lang="en-US" dirty="0"/>
              <a:t>exploring and preparing the data</a:t>
            </a:r>
          </a:p>
        </p:txBody>
      </p:sp>
      <p:sp>
        <p:nvSpPr>
          <p:cNvPr id="3" name="Content Placeholder 2"/>
          <p:cNvSpPr>
            <a:spLocks noGrp="1"/>
          </p:cNvSpPr>
          <p:nvPr>
            <p:ph idx="1"/>
          </p:nvPr>
        </p:nvSpPr>
        <p:spPr>
          <a:xfrm>
            <a:off x="246160" y="1295400"/>
            <a:ext cx="8866188" cy="4114800"/>
          </a:xfrm>
        </p:spPr>
        <p:txBody>
          <a:bodyPr/>
          <a:lstStyle/>
          <a:p>
            <a:pPr marL="0" indent="0">
              <a:buNone/>
            </a:pPr>
            <a:r>
              <a:rPr lang="en-US" sz="1800" dirty="0"/>
              <a:t>First, we will import the data into the </a:t>
            </a:r>
            <a:r>
              <a:rPr lang="en-US" sz="1800" dirty="0" err="1"/>
              <a:t>wbcd</a:t>
            </a:r>
            <a:r>
              <a:rPr lang="en-US" sz="1800" dirty="0"/>
              <a:t> data frame:</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 &lt;- read.csv("wisc_bc_data.csv", </a:t>
            </a:r>
            <a:r>
              <a:rPr lang="en-US" sz="1700" dirty="0" err="1">
                <a:latin typeface="Courier New" panose="02070309020205020404" pitchFamily="49" charset="0"/>
                <a:cs typeface="Courier New" panose="02070309020205020404" pitchFamily="49" charset="0"/>
              </a:rPr>
              <a:t>stringsAsFactors</a:t>
            </a:r>
            <a:r>
              <a:rPr lang="en-US" sz="1700" dirty="0">
                <a:latin typeface="Courier New" panose="02070309020205020404" pitchFamily="49" charset="0"/>
                <a:cs typeface="Courier New" panose="02070309020205020404" pitchFamily="49" charset="0"/>
              </a:rPr>
              <a:t> =  FALSE)</a:t>
            </a:r>
          </a:p>
          <a:p>
            <a:pPr marL="0" indent="0">
              <a:buNone/>
            </a:pPr>
            <a:r>
              <a:rPr lang="en-US" sz="1800" dirty="0"/>
              <a:t>The </a:t>
            </a:r>
            <a:r>
              <a:rPr lang="en-US" sz="1800" dirty="0" err="1"/>
              <a:t>str</a:t>
            </a:r>
            <a:r>
              <a:rPr lang="en-US" sz="1800" dirty="0"/>
              <a:t>(</a:t>
            </a:r>
            <a:r>
              <a:rPr lang="en-US" sz="1800" dirty="0" err="1"/>
              <a:t>wbcd</a:t>
            </a:r>
            <a:r>
              <a:rPr lang="en-US" sz="1800" dirty="0"/>
              <a:t>) command gives us a brief look at the data:</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str</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a:t>
            </a:r>
          </a:p>
          <a:p>
            <a:pPr marL="0" indent="0">
              <a:buNone/>
            </a:pP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data.frame</a:t>
            </a:r>
            <a:r>
              <a:rPr lang="en-US" sz="1700" dirty="0">
                <a:latin typeface="Courier New" panose="02070309020205020404" pitchFamily="49" charset="0"/>
                <a:cs typeface="Courier New" panose="02070309020205020404" pitchFamily="49" charset="0"/>
              </a:rPr>
              <a:t>':   569 obs. of  32 variables:</a:t>
            </a:r>
          </a:p>
          <a:p>
            <a:pPr marL="0" indent="0">
              <a:buNone/>
            </a:pPr>
            <a:r>
              <a:rPr lang="en-US" sz="1700" dirty="0">
                <a:latin typeface="Courier New" panose="02070309020205020404" pitchFamily="49" charset="0"/>
                <a:cs typeface="Courier New" panose="02070309020205020404" pitchFamily="49" charset="0"/>
              </a:rPr>
              <a:t> $ id               : </a:t>
            </a:r>
            <a:r>
              <a:rPr lang="en-US" sz="1700" dirty="0" err="1">
                <a:latin typeface="Courier New" panose="02070309020205020404" pitchFamily="49" charset="0"/>
                <a:cs typeface="Courier New" panose="02070309020205020404" pitchFamily="49" charset="0"/>
              </a:rPr>
              <a:t>int</a:t>
            </a:r>
            <a:r>
              <a:rPr lang="en-US" sz="1700" dirty="0">
                <a:latin typeface="Courier New" panose="02070309020205020404" pitchFamily="49" charset="0"/>
                <a:cs typeface="Courier New" panose="02070309020205020404" pitchFamily="49" charset="0"/>
              </a:rPr>
              <a:t>  87139402 8910251 905520 868871 9012568 906539 925291 87880 862989 89827 ...</a:t>
            </a:r>
          </a:p>
          <a:p>
            <a:pPr marL="0" indent="0">
              <a:buNone/>
            </a:pPr>
            <a:r>
              <a:rPr lang="en-US" sz="1700" dirty="0">
                <a:latin typeface="Courier New" panose="02070309020205020404" pitchFamily="49" charset="0"/>
                <a:cs typeface="Courier New" panose="02070309020205020404" pitchFamily="49" charset="0"/>
              </a:rPr>
              <a:t> $ diagnosis        : </a:t>
            </a:r>
            <a:r>
              <a:rPr lang="en-US" sz="1700" dirty="0" err="1">
                <a:latin typeface="Courier New" panose="02070309020205020404" pitchFamily="49" charset="0"/>
                <a:cs typeface="Courier New" panose="02070309020205020404" pitchFamily="49" charset="0"/>
              </a:rPr>
              <a:t>chr</a:t>
            </a:r>
            <a:r>
              <a:rPr lang="en-US" sz="1700" dirty="0">
                <a:latin typeface="Courier New" panose="02070309020205020404" pitchFamily="49" charset="0"/>
                <a:cs typeface="Courier New" panose="02070309020205020404" pitchFamily="49" charset="0"/>
              </a:rPr>
              <a:t>  "B" "B" "B" "B" ...</a:t>
            </a:r>
          </a:p>
          <a:p>
            <a:pPr marL="0" indent="0">
              <a:buNone/>
            </a:pP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radius_mean</a:t>
            </a: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num</a:t>
            </a:r>
            <a:r>
              <a:rPr lang="en-US" sz="1700" dirty="0">
                <a:latin typeface="Courier New" panose="02070309020205020404" pitchFamily="49" charset="0"/>
                <a:cs typeface="Courier New" panose="02070309020205020404" pitchFamily="49" charset="0"/>
              </a:rPr>
              <a:t>  12.3 10.6 11 11.3 15.2 ...</a:t>
            </a:r>
          </a:p>
          <a:p>
            <a:pPr marL="0" indent="0">
              <a:buNone/>
            </a:pP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texture_mean</a:t>
            </a: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num</a:t>
            </a:r>
            <a:r>
              <a:rPr lang="en-US" sz="1700" dirty="0">
                <a:latin typeface="Courier New" panose="02070309020205020404" pitchFamily="49" charset="0"/>
                <a:cs typeface="Courier New" panose="02070309020205020404" pitchFamily="49" charset="0"/>
              </a:rPr>
              <a:t>  12.4 18.9 16.8 13.4 13.2 ...</a:t>
            </a:r>
          </a:p>
          <a:p>
            <a:pPr marL="0" indent="0">
              <a:buNone/>
            </a:pP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perimeter_mean</a:t>
            </a:r>
            <a:r>
              <a:rPr lang="en-US" sz="1700" dirty="0">
                <a:latin typeface="Courier New" panose="02070309020205020404" pitchFamily="49" charset="0"/>
                <a:cs typeface="Courier New" panose="02070309020205020404" pitchFamily="49" charset="0"/>
              </a:rPr>
              <a:t>   : </a:t>
            </a:r>
            <a:r>
              <a:rPr lang="en-US" sz="1700" dirty="0" err="1">
                <a:latin typeface="Courier New" panose="02070309020205020404" pitchFamily="49" charset="0"/>
                <a:cs typeface="Courier New" panose="02070309020205020404" pitchFamily="49" charset="0"/>
              </a:rPr>
              <a:t>num</a:t>
            </a:r>
            <a:r>
              <a:rPr lang="en-US" sz="1700" dirty="0">
                <a:latin typeface="Courier New" panose="02070309020205020404" pitchFamily="49" charset="0"/>
                <a:cs typeface="Courier New" panose="02070309020205020404" pitchFamily="49" charset="0"/>
              </a:rPr>
              <a:t>  78.8 69.3 70.9 73 97.7 ...</a:t>
            </a:r>
          </a:p>
          <a:p>
            <a:pPr marL="0" indent="0">
              <a:buNone/>
            </a:pPr>
            <a:r>
              <a:rPr lang="en-US" sz="1700" dirty="0">
                <a:latin typeface="Courier New" panose="02070309020205020404" pitchFamily="49" charset="0"/>
                <a:cs typeface="Courier New" panose="02070309020205020404" pitchFamily="49" charset="0"/>
              </a:rPr>
              <a:t>………………………………………………………</a:t>
            </a:r>
          </a:p>
          <a:p>
            <a:pPr marL="0" indent="0">
              <a:buNone/>
            </a:pPr>
            <a:r>
              <a:rPr lang="en-US" sz="1800" dirty="0"/>
              <a:t>The first variable is the patient ID. Its numeric value is useless for the purposes of k-NN, i.e., we cannot use the patient ID as an attribute to the distance function. We will make a copy of the data frame which does not include the patient ID:</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[-1]	# since the first column has a minus sign</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 it is excluded fr</a:t>
            </a:r>
            <a:r>
              <a:rPr lang="en-US" sz="1800" dirty="0">
                <a:latin typeface="Courier New" panose="02070309020205020404" pitchFamily="49" charset="0"/>
                <a:cs typeface="Courier New" panose="02070309020205020404" pitchFamily="49" charset="0"/>
              </a:rPr>
              <a:t>om the copy</a:t>
            </a:r>
          </a:p>
        </p:txBody>
      </p:sp>
      <p:sp>
        <p:nvSpPr>
          <p:cNvPr id="4" name="Slide Number Placeholder 3">
            <a:extLst>
              <a:ext uri="{FF2B5EF4-FFF2-40B4-BE49-F238E27FC236}">
                <a16:creationId xmlns:a16="http://schemas.microsoft.com/office/drawing/2014/main" id="{25DBE22A-DDA7-45FF-BC06-E20919067C53}"/>
              </a:ext>
            </a:extLst>
          </p:cNvPr>
          <p:cNvSpPr>
            <a:spLocks noGrp="1"/>
          </p:cNvSpPr>
          <p:nvPr>
            <p:ph type="sldNum" sz="quarter" idx="4"/>
          </p:nvPr>
        </p:nvSpPr>
        <p:spPr/>
        <p:txBody>
          <a:bodyPr/>
          <a:lstStyle/>
          <a:p>
            <a:fld id="{A99B023C-8B4C-4F85-AF05-F5A2E6966B7E}" type="slidenum">
              <a:rPr lang="en-US" smtClean="0"/>
              <a:pPr/>
              <a:t>29</a:t>
            </a:fld>
            <a:endParaRPr lang="en-US" dirty="0"/>
          </a:p>
        </p:txBody>
      </p:sp>
    </p:spTree>
    <p:extLst>
      <p:ext uri="{BB962C8B-B14F-4D97-AF65-F5344CB8AC3E}">
        <p14:creationId xmlns:p14="http://schemas.microsoft.com/office/powerpoint/2010/main" val="3647788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772400" cy="1143000"/>
          </a:xfrm>
        </p:spPr>
        <p:txBody>
          <a:bodyPr/>
          <a:lstStyle/>
          <a:p>
            <a:r>
              <a:rPr lang="en-US" dirty="0"/>
              <a:t>Classification </a:t>
            </a:r>
            <a:r>
              <a:rPr lang="en-US" sz="2800" i="1" dirty="0"/>
              <a:t>(cont.)</a:t>
            </a:r>
            <a:endParaRPr lang="en-US" dirty="0"/>
          </a:p>
        </p:txBody>
      </p:sp>
      <p:sp>
        <p:nvSpPr>
          <p:cNvPr id="3" name="Content Placeholder 2"/>
          <p:cNvSpPr>
            <a:spLocks noGrp="1"/>
          </p:cNvSpPr>
          <p:nvPr>
            <p:ph idx="1"/>
          </p:nvPr>
        </p:nvSpPr>
        <p:spPr>
          <a:xfrm>
            <a:off x="228600" y="1066800"/>
            <a:ext cx="8991600" cy="4114800"/>
          </a:xfrm>
        </p:spPr>
        <p:txBody>
          <a:bodyPr/>
          <a:lstStyle/>
          <a:p>
            <a:pPr marL="0" indent="0">
              <a:buNone/>
            </a:pPr>
            <a:r>
              <a:rPr lang="en-US" sz="1700" dirty="0"/>
              <a:t>In other words, we are trying to learn a function f*, which is an approximation of the “real” function f. Our main goal is to make predictions on novel inputs, meaning ones that we have not seen before (this is called generalization) since predicting the class on the training set is easy (we can just lookup the answer). Of course, we want our predications to be accurate, i.e., we want the function f* to be as close as possible to the “real” function f.</a:t>
            </a:r>
          </a:p>
          <a:p>
            <a:pPr marL="0" indent="0">
              <a:buNone/>
            </a:pPr>
            <a:r>
              <a:rPr lang="en-US" sz="1700" b="1" dirty="0"/>
              <a:t>Instance-based learning </a:t>
            </a:r>
            <a:r>
              <a:rPr lang="en-US" sz="1700" dirty="0"/>
              <a:t>is one of the simplest and oldest  classification algorithms. In instance-based learning, there is a set of labeled data (i.e., a set of data instances with known classes). The goal of the algorithm is to assign a class (or to label) to a new data instance using the information from the labeled data set.</a:t>
            </a:r>
          </a:p>
          <a:p>
            <a:pPr marL="0" indent="0">
              <a:buNone/>
            </a:pPr>
            <a:r>
              <a:rPr lang="en-US" sz="1700" dirty="0"/>
              <a:t>The </a:t>
            </a:r>
            <a:r>
              <a:rPr lang="en-US" sz="1700" b="1" dirty="0">
                <a:cs typeface="Courier New" panose="02070309020205020404" pitchFamily="49" charset="0"/>
              </a:rPr>
              <a:t>Nearest-Neighbor </a:t>
            </a:r>
            <a:r>
              <a:rPr lang="en-US" sz="1700" dirty="0">
                <a:cs typeface="Courier New" panose="02070309020205020404" pitchFamily="49" charset="0"/>
              </a:rPr>
              <a:t>algorithm employs instance-based learning and it works as follows</a:t>
            </a:r>
            <a:r>
              <a:rPr lang="en-US" sz="1700" b="1" dirty="0">
                <a:cs typeface="Courier New" panose="02070309020205020404" pitchFamily="49" charset="0"/>
              </a:rPr>
              <a:t>. </a:t>
            </a:r>
            <a:r>
              <a:rPr lang="en-US" sz="1700" dirty="0">
                <a:cs typeface="Courier New" panose="02070309020205020404" pitchFamily="49" charset="0"/>
              </a:rPr>
              <a:t>When given a new data item, the algorithm finds a data instance in its training set which is closest (as similar as possible) to the new data instance and uses the class (the label) of the closest data instance as a label for the new data instance.</a:t>
            </a:r>
          </a:p>
          <a:p>
            <a:pPr marL="0" indent="0">
              <a:buNone/>
            </a:pPr>
            <a:r>
              <a:rPr lang="en-US" sz="1700" dirty="0"/>
              <a:t>In other words, if x</a:t>
            </a:r>
            <a:r>
              <a:rPr lang="en-US" sz="1700" baseline="-25000" dirty="0"/>
              <a:t>0</a:t>
            </a:r>
            <a:r>
              <a:rPr lang="en-US" sz="1700" dirty="0"/>
              <a:t> is the new data item and </a:t>
            </a:r>
            <a:r>
              <a:rPr lang="en-US" sz="1700" dirty="0" err="1"/>
              <a:t>x</a:t>
            </a:r>
            <a:r>
              <a:rPr lang="en-US" sz="1700" baseline="-25000" dirty="0" err="1"/>
              <a:t>n</a:t>
            </a:r>
            <a:r>
              <a:rPr lang="en-US" sz="1700" dirty="0"/>
              <a:t> is the closest data item in the training set, then f*(x</a:t>
            </a:r>
            <a:r>
              <a:rPr lang="en-US" sz="1700" baseline="-25000" dirty="0"/>
              <a:t>0</a:t>
            </a:r>
            <a:r>
              <a:rPr lang="en-US" sz="1700" dirty="0"/>
              <a:t>) = f(</a:t>
            </a:r>
            <a:r>
              <a:rPr lang="en-US" sz="1700" dirty="0" err="1"/>
              <a:t>x</a:t>
            </a:r>
            <a:r>
              <a:rPr lang="en-US" sz="1700" baseline="-25000" dirty="0" err="1"/>
              <a:t>n</a:t>
            </a:r>
            <a:r>
              <a:rPr lang="en-US" sz="1700" dirty="0"/>
              <a:t>). Note that we have f(</a:t>
            </a:r>
            <a:r>
              <a:rPr lang="en-US" sz="1700" dirty="0" err="1"/>
              <a:t>x</a:t>
            </a:r>
            <a:r>
              <a:rPr lang="en-US" sz="1700" baseline="-25000" dirty="0" err="1"/>
              <a:t>n</a:t>
            </a:r>
            <a:r>
              <a:rPr lang="en-US" sz="1700" dirty="0"/>
              <a:t>), not f*(</a:t>
            </a:r>
            <a:r>
              <a:rPr lang="en-US" sz="1700" dirty="0" err="1"/>
              <a:t>x</a:t>
            </a:r>
            <a:r>
              <a:rPr lang="en-US" sz="1700" baseline="-25000" dirty="0" err="1"/>
              <a:t>n</a:t>
            </a:r>
            <a:r>
              <a:rPr lang="en-US" sz="1700" dirty="0"/>
              <a:t>), because we know f(</a:t>
            </a:r>
            <a:r>
              <a:rPr lang="en-US" sz="1700" dirty="0" err="1"/>
              <a:t>x</a:t>
            </a:r>
            <a:r>
              <a:rPr lang="en-US" sz="1700" baseline="-25000" dirty="0" err="1"/>
              <a:t>n</a:t>
            </a:r>
            <a:r>
              <a:rPr lang="en-US" sz="1700" dirty="0"/>
              <a:t>) for sure.</a:t>
            </a:r>
          </a:p>
          <a:p>
            <a:pPr marL="0" indent="0">
              <a:buNone/>
            </a:pPr>
            <a:r>
              <a:rPr lang="en-US" sz="1700" b="1" dirty="0"/>
              <a:t>k-Nearest Neighbors (</a:t>
            </a:r>
            <a:r>
              <a:rPr lang="en-US" sz="1700" b="1" dirty="0" err="1"/>
              <a:t>kNN</a:t>
            </a:r>
            <a:r>
              <a:rPr lang="en-US" sz="1700" b="1" dirty="0"/>
              <a:t>) </a:t>
            </a:r>
            <a:r>
              <a:rPr lang="en-US" sz="1700" dirty="0"/>
              <a:t>algorithm is an improvement of the Nearest-Neighbor algorithm, in which k (k is a preset number) closest data instances to the new data instance are found, and the class of the new data instance is determined as a function of the classes of the k closest data instances. For example, the function could be the mean, the mode, an weighted mean, etc.</a:t>
            </a:r>
          </a:p>
          <a:p>
            <a:pPr marL="0" indent="0">
              <a:buNone/>
            </a:pPr>
            <a:endParaRPr lang="en-US" sz="1700" dirty="0"/>
          </a:p>
        </p:txBody>
      </p:sp>
      <p:sp>
        <p:nvSpPr>
          <p:cNvPr id="4" name="Slide Number Placeholder 3">
            <a:extLst>
              <a:ext uri="{FF2B5EF4-FFF2-40B4-BE49-F238E27FC236}">
                <a16:creationId xmlns:a16="http://schemas.microsoft.com/office/drawing/2014/main" id="{0FCC226A-4EB1-4895-8C72-6D363846F973}"/>
              </a:ext>
            </a:extLst>
          </p:cNvPr>
          <p:cNvSpPr>
            <a:spLocks noGrp="1"/>
          </p:cNvSpPr>
          <p:nvPr>
            <p:ph type="sldNum" sz="quarter" idx="4"/>
          </p:nvPr>
        </p:nvSpPr>
        <p:spPr/>
        <p:txBody>
          <a:bodyPr/>
          <a:lstStyle/>
          <a:p>
            <a:fld id="{A99B023C-8B4C-4F85-AF05-F5A2E6966B7E}" type="slidenum">
              <a:rPr lang="en-US" smtClean="0"/>
              <a:pPr/>
              <a:t>3</a:t>
            </a:fld>
            <a:endParaRPr lang="en-US" dirty="0"/>
          </a:p>
        </p:txBody>
      </p:sp>
    </p:spTree>
    <p:extLst>
      <p:ext uri="{BB962C8B-B14F-4D97-AF65-F5344CB8AC3E}">
        <p14:creationId xmlns:p14="http://schemas.microsoft.com/office/powerpoint/2010/main" val="3793483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915400" cy="1143000"/>
          </a:xfrm>
        </p:spPr>
        <p:txBody>
          <a:bodyPr/>
          <a:lstStyle/>
          <a:p>
            <a:r>
              <a:rPr lang="en-US" dirty="0"/>
              <a:t>Diagnosing breast cancer with k-NN:</a:t>
            </a:r>
            <a:br>
              <a:rPr lang="en-US" dirty="0"/>
            </a:br>
            <a:r>
              <a:rPr lang="en-US" dirty="0"/>
              <a:t>exploring and preparing the data </a:t>
            </a:r>
            <a:r>
              <a:rPr lang="en-US" sz="2800" i="1" dirty="0"/>
              <a:t>(cont.)</a:t>
            </a:r>
          </a:p>
        </p:txBody>
      </p:sp>
      <p:sp>
        <p:nvSpPr>
          <p:cNvPr id="3" name="Content Placeholder 2"/>
          <p:cNvSpPr>
            <a:spLocks noGrp="1"/>
          </p:cNvSpPr>
          <p:nvPr>
            <p:ph idx="1"/>
          </p:nvPr>
        </p:nvSpPr>
        <p:spPr>
          <a:xfrm>
            <a:off x="304800" y="1946275"/>
            <a:ext cx="8839200" cy="4114800"/>
          </a:xfrm>
        </p:spPr>
        <p:txBody>
          <a:bodyPr/>
          <a:lstStyle/>
          <a:p>
            <a:pPr marL="0" indent="0">
              <a:buNone/>
            </a:pPr>
            <a:r>
              <a:rPr lang="en-US" sz="1800" dirty="0"/>
              <a:t>The variable diagnosis indicates whether the patient has a benign or malignant mass. The next command labels the two levels of the diagnosis variable, “B” and “M”, as “Benign” and “Malignant”: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wbcd$diagnosis</a:t>
            </a:r>
            <a:r>
              <a:rPr lang="en-US" sz="1800" dirty="0">
                <a:latin typeface="Courier New" panose="02070309020205020404" pitchFamily="49" charset="0"/>
                <a:cs typeface="Courier New" panose="02070309020205020404" pitchFamily="49" charset="0"/>
              </a:rPr>
              <a:t>&lt;- factor(</a:t>
            </a:r>
            <a:r>
              <a:rPr lang="en-US" sz="1800" dirty="0" err="1">
                <a:latin typeface="Courier New" panose="02070309020205020404" pitchFamily="49" charset="0"/>
                <a:cs typeface="Courier New" panose="02070309020205020404" pitchFamily="49" charset="0"/>
              </a:rPr>
              <a:t>wbcd$diagnosis</a:t>
            </a:r>
            <a:r>
              <a:rPr lang="en-US" sz="1800" dirty="0">
                <a:latin typeface="Courier New" panose="02070309020205020404" pitchFamily="49" charset="0"/>
                <a:cs typeface="Courier New" panose="02070309020205020404" pitchFamily="49" charset="0"/>
              </a:rPr>
              <a:t>, levels = c("B", "M"),</a:t>
            </a:r>
          </a:p>
          <a:p>
            <a:pPr marL="0" indent="0">
              <a:buNone/>
            </a:pPr>
            <a:r>
              <a:rPr lang="en-US" sz="1800" dirty="0">
                <a:latin typeface="Courier New" panose="02070309020205020404" pitchFamily="49" charset="0"/>
                <a:cs typeface="Courier New" panose="02070309020205020404" pitchFamily="49" charset="0"/>
              </a:rPr>
              <a:t> labels = c("Benign", "Malignant"))</a:t>
            </a:r>
          </a:p>
          <a:p>
            <a:pPr marL="0" indent="0">
              <a:buNone/>
            </a:pPr>
            <a:r>
              <a:rPr lang="en-US" sz="1800" dirty="0"/>
              <a:t>We can see how many records are benign and how many are malignant:</a:t>
            </a:r>
          </a:p>
          <a:p>
            <a:pPr marL="0" indent="0">
              <a:buNone/>
            </a:pPr>
            <a:r>
              <a:rPr lang="en-US" sz="1800" dirty="0">
                <a:latin typeface="Courier New" panose="02070309020205020404" pitchFamily="49" charset="0"/>
                <a:cs typeface="Courier New" panose="02070309020205020404" pitchFamily="49" charset="0"/>
              </a:rPr>
              <a:t> &gt; table(</a:t>
            </a:r>
            <a:r>
              <a:rPr lang="en-US" sz="1800" dirty="0" err="1">
                <a:latin typeface="Courier New" panose="02070309020205020404" pitchFamily="49" charset="0"/>
                <a:cs typeface="Courier New" panose="02070309020205020404" pitchFamily="49" charset="0"/>
              </a:rPr>
              <a:t>wbcd$diagnosis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Benign Malignant </a:t>
            </a:r>
          </a:p>
          <a:p>
            <a:pPr marL="0" indent="0">
              <a:buNone/>
            </a:pPr>
            <a:r>
              <a:rPr lang="en-US" sz="1800" dirty="0">
                <a:latin typeface="Courier New" panose="02070309020205020404" pitchFamily="49" charset="0"/>
                <a:cs typeface="Courier New" panose="02070309020205020404" pitchFamily="49" charset="0"/>
              </a:rPr>
              <a:t>      357       212 </a:t>
            </a:r>
          </a:p>
          <a:p>
            <a:pPr marL="0" indent="0">
              <a:buNone/>
            </a:pPr>
            <a:r>
              <a:rPr lang="en-US" sz="1800" dirty="0"/>
              <a:t>The same result can be shown in terms of rounded proportions:</a:t>
            </a:r>
          </a:p>
          <a:p>
            <a:pPr marL="0" indent="0">
              <a:buNone/>
            </a:pPr>
            <a:r>
              <a:rPr lang="en-US" sz="1800" dirty="0">
                <a:latin typeface="Courier New" panose="02070309020205020404" pitchFamily="49" charset="0"/>
                <a:cs typeface="Courier New" panose="02070309020205020404" pitchFamily="49" charset="0"/>
              </a:rPr>
              <a:t>&gt; round(</a:t>
            </a:r>
            <a:r>
              <a:rPr lang="en-US" sz="1800" dirty="0" err="1">
                <a:latin typeface="Courier New" panose="02070309020205020404" pitchFamily="49" charset="0"/>
                <a:cs typeface="Courier New" panose="02070309020205020404" pitchFamily="49" charset="0"/>
              </a:rPr>
              <a:t>prop.table</a:t>
            </a:r>
            <a:r>
              <a:rPr lang="en-US" sz="1800" dirty="0">
                <a:latin typeface="Courier New" panose="02070309020205020404" pitchFamily="49" charset="0"/>
                <a:cs typeface="Courier New" panose="02070309020205020404" pitchFamily="49" charset="0"/>
              </a:rPr>
              <a:t>(table(</a:t>
            </a:r>
            <a:r>
              <a:rPr lang="en-US" sz="1800" dirty="0" err="1">
                <a:latin typeface="Courier New" panose="02070309020205020404" pitchFamily="49" charset="0"/>
                <a:cs typeface="Courier New" panose="02070309020205020404" pitchFamily="49" charset="0"/>
              </a:rPr>
              <a:t>wbcd$diagnosis</a:t>
            </a:r>
            <a:r>
              <a:rPr lang="en-US" sz="1800" dirty="0">
                <a:latin typeface="Courier New" panose="02070309020205020404" pitchFamily="49" charset="0"/>
                <a:cs typeface="Courier New" panose="02070309020205020404" pitchFamily="49" charset="0"/>
              </a:rPr>
              <a:t>)) * 100, digits = 1)</a:t>
            </a:r>
          </a:p>
          <a:p>
            <a:pPr marL="0" indent="0">
              <a:buNone/>
            </a:pPr>
            <a:r>
              <a:rPr lang="en-US" sz="1800" dirty="0">
                <a:latin typeface="Courier New" panose="02070309020205020404" pitchFamily="49" charset="0"/>
                <a:cs typeface="Courier New" panose="02070309020205020404" pitchFamily="49" charset="0"/>
              </a:rPr>
              <a:t>   Benign Malignant </a:t>
            </a:r>
          </a:p>
          <a:p>
            <a:pPr marL="0" indent="0">
              <a:buNone/>
            </a:pPr>
            <a:r>
              <a:rPr lang="en-US" sz="1800" dirty="0">
                <a:latin typeface="Courier New" panose="02070309020205020404" pitchFamily="49" charset="0"/>
                <a:cs typeface="Courier New" panose="02070309020205020404" pitchFamily="49" charset="0"/>
              </a:rPr>
              <a:t>     62.7      37.3 </a:t>
            </a:r>
          </a:p>
        </p:txBody>
      </p:sp>
      <p:sp>
        <p:nvSpPr>
          <p:cNvPr id="4" name="Slide Number Placeholder 3">
            <a:extLst>
              <a:ext uri="{FF2B5EF4-FFF2-40B4-BE49-F238E27FC236}">
                <a16:creationId xmlns:a16="http://schemas.microsoft.com/office/drawing/2014/main" id="{DF83901A-994F-4BB5-B0FB-720EF841A4F6}"/>
              </a:ext>
            </a:extLst>
          </p:cNvPr>
          <p:cNvSpPr>
            <a:spLocks noGrp="1"/>
          </p:cNvSpPr>
          <p:nvPr>
            <p:ph type="sldNum" sz="quarter" idx="4"/>
          </p:nvPr>
        </p:nvSpPr>
        <p:spPr/>
        <p:txBody>
          <a:bodyPr/>
          <a:lstStyle/>
          <a:p>
            <a:fld id="{A99B023C-8B4C-4F85-AF05-F5A2E6966B7E}" type="slidenum">
              <a:rPr lang="en-US" smtClean="0"/>
              <a:pPr/>
              <a:t>30</a:t>
            </a:fld>
            <a:endParaRPr lang="en-US" dirty="0"/>
          </a:p>
        </p:txBody>
      </p:sp>
    </p:spTree>
    <p:extLst>
      <p:ext uri="{BB962C8B-B14F-4D97-AF65-F5344CB8AC3E}">
        <p14:creationId xmlns:p14="http://schemas.microsoft.com/office/powerpoint/2010/main" val="394432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86800" cy="1143000"/>
          </a:xfrm>
        </p:spPr>
        <p:txBody>
          <a:bodyPr/>
          <a:lstStyle/>
          <a:p>
            <a:r>
              <a:rPr lang="en-US" dirty="0"/>
              <a:t>Diagnosing breast cancer with k-NN:</a:t>
            </a:r>
            <a:br>
              <a:rPr lang="en-US" dirty="0"/>
            </a:br>
            <a:r>
              <a:rPr lang="en-US" dirty="0"/>
              <a:t>normalizing numeric data</a:t>
            </a:r>
          </a:p>
        </p:txBody>
      </p:sp>
      <p:sp>
        <p:nvSpPr>
          <p:cNvPr id="3" name="Content Placeholder 2"/>
          <p:cNvSpPr>
            <a:spLocks noGrp="1"/>
          </p:cNvSpPr>
          <p:nvPr>
            <p:ph idx="1"/>
          </p:nvPr>
        </p:nvSpPr>
        <p:spPr>
          <a:xfrm>
            <a:off x="308292" y="1447800"/>
            <a:ext cx="8637588" cy="4114800"/>
          </a:xfrm>
        </p:spPr>
        <p:txBody>
          <a:bodyPr/>
          <a:lstStyle/>
          <a:p>
            <a:pPr marL="0" indent="0">
              <a:buNone/>
            </a:pPr>
            <a:r>
              <a:rPr lang="en-US" sz="1800" dirty="0"/>
              <a:t>The remaining 30 features are all numeric and each one consists of three different measurements (the mean, the standard error and the largest value) of ten characteristics. We need to determine if the numeric features are appropriate for distance measuring in k-NN and if they need to be rescaled. The </a:t>
            </a:r>
            <a:r>
              <a:rPr lang="en-US" sz="1800" i="1" dirty="0" err="1"/>
              <a:t>str</a:t>
            </a:r>
            <a:r>
              <a:rPr lang="en-US" sz="1800" i="1" dirty="0"/>
              <a:t>() </a:t>
            </a:r>
            <a:r>
              <a:rPr lang="en-US" sz="1800" dirty="0"/>
              <a:t>function shows that many features are measured on different scales. For example, </a:t>
            </a:r>
            <a:r>
              <a:rPr lang="en-US" sz="1800" dirty="0" err="1"/>
              <a:t>area_mean</a:t>
            </a:r>
            <a:r>
              <a:rPr lang="en-US" sz="1800" dirty="0"/>
              <a:t> is measured in terms of hundreds, whereas </a:t>
            </a:r>
            <a:r>
              <a:rPr lang="en-US" sz="1800" dirty="0" err="1"/>
              <a:t>smoothness_mean</a:t>
            </a:r>
            <a:r>
              <a:rPr lang="en-US" sz="1800" dirty="0"/>
              <a:t> is less than 1. This observation is also confirmed by the </a:t>
            </a:r>
            <a:r>
              <a:rPr lang="en-US" sz="1800" i="1" dirty="0"/>
              <a:t>summary() </a:t>
            </a:r>
            <a:r>
              <a:rPr lang="en-US" sz="1800" dirty="0"/>
              <a:t>function:</a:t>
            </a:r>
          </a:p>
          <a:p>
            <a:pPr marL="0" indent="0">
              <a:buNone/>
            </a:pPr>
            <a:r>
              <a:rPr lang="en-US" sz="1800" dirty="0">
                <a:latin typeface="Courier New" panose="02070309020205020404" pitchFamily="49" charset="0"/>
                <a:cs typeface="Courier New" panose="02070309020205020404" pitchFamily="49" charset="0"/>
              </a:rPr>
              <a:t>&gt; summary(</a:t>
            </a:r>
            <a:r>
              <a:rPr lang="en-US" sz="1800" dirty="0" err="1">
                <a:latin typeface="Courier New" panose="02070309020205020404" pitchFamily="49" charset="0"/>
                <a:cs typeface="Courier New" panose="02070309020205020404" pitchFamily="49" charset="0"/>
              </a:rPr>
              <a:t>wbcd</a:t>
            </a:r>
            <a:r>
              <a:rPr lang="en-US" sz="1800" dirty="0">
                <a:latin typeface="Courier New" panose="02070309020205020404" pitchFamily="49" charset="0"/>
                <a:cs typeface="Courier New" panose="02070309020205020404" pitchFamily="49" charset="0"/>
              </a:rPr>
              <a:t>[c("</a:t>
            </a:r>
            <a:r>
              <a:rPr lang="en-US" sz="1800" dirty="0" err="1">
                <a:latin typeface="Courier New" panose="02070309020205020404" pitchFamily="49" charset="0"/>
                <a:cs typeface="Courier New" panose="02070309020205020404" pitchFamily="49" charset="0"/>
              </a:rPr>
              <a:t>radius_mean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area_mean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smoothness_mean</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radius_mean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area_mean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smoothness_mean</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 Min.   : 6.981   Min.   : 143.5   Min.   :0.05263  </a:t>
            </a:r>
          </a:p>
          <a:p>
            <a:pPr marL="0" indent="0">
              <a:buNone/>
            </a:pPr>
            <a:r>
              <a:rPr lang="en-US" sz="1800" dirty="0">
                <a:latin typeface="Courier New" panose="02070309020205020404" pitchFamily="49" charset="0"/>
                <a:cs typeface="Courier New" panose="02070309020205020404" pitchFamily="49" charset="0"/>
              </a:rPr>
              <a:t> 1st Qu.:11.700   1st Qu.: 420.3   1st Qu.:0.08637  </a:t>
            </a:r>
          </a:p>
          <a:p>
            <a:pPr marL="0" indent="0">
              <a:buNone/>
            </a:pPr>
            <a:r>
              <a:rPr lang="en-US" sz="1800" dirty="0">
                <a:latin typeface="Courier New" panose="02070309020205020404" pitchFamily="49" charset="0"/>
                <a:cs typeface="Courier New" panose="02070309020205020404" pitchFamily="49" charset="0"/>
              </a:rPr>
              <a:t> Median :13.370   Median : 551.1   Median :0.09587  </a:t>
            </a:r>
          </a:p>
          <a:p>
            <a:pPr marL="0" indent="0">
              <a:buNone/>
            </a:pPr>
            <a:r>
              <a:rPr lang="en-US" sz="1800" dirty="0">
                <a:latin typeface="Courier New" panose="02070309020205020404" pitchFamily="49" charset="0"/>
                <a:cs typeface="Courier New" panose="02070309020205020404" pitchFamily="49" charset="0"/>
              </a:rPr>
              <a:t> Mean   :14.127   Mean   : 654.9   Mean   :0.09636  </a:t>
            </a:r>
          </a:p>
          <a:p>
            <a:pPr marL="0" indent="0">
              <a:buNone/>
            </a:pPr>
            <a:r>
              <a:rPr lang="en-US" sz="1800" dirty="0">
                <a:latin typeface="Courier New" panose="02070309020205020404" pitchFamily="49" charset="0"/>
                <a:cs typeface="Courier New" panose="02070309020205020404" pitchFamily="49" charset="0"/>
              </a:rPr>
              <a:t> 3rd Qu.:15.780   3rd Qu.: 782.7   3rd Qu.:0.10530  </a:t>
            </a:r>
          </a:p>
          <a:p>
            <a:pPr marL="0" indent="0">
              <a:buNone/>
            </a:pPr>
            <a:r>
              <a:rPr lang="en-US" sz="1800" dirty="0">
                <a:latin typeface="Courier New" panose="02070309020205020404" pitchFamily="49" charset="0"/>
                <a:cs typeface="Courier New" panose="02070309020205020404" pitchFamily="49" charset="0"/>
              </a:rPr>
              <a:t> Max.   :28.110   Max.   :2501.0   Max.   :0.16340 </a:t>
            </a:r>
          </a:p>
        </p:txBody>
      </p:sp>
      <p:sp>
        <p:nvSpPr>
          <p:cNvPr id="4" name="Slide Number Placeholder 3">
            <a:extLst>
              <a:ext uri="{FF2B5EF4-FFF2-40B4-BE49-F238E27FC236}">
                <a16:creationId xmlns:a16="http://schemas.microsoft.com/office/drawing/2014/main" id="{981161D9-A9A0-4720-851A-A57519CF4732}"/>
              </a:ext>
            </a:extLst>
          </p:cNvPr>
          <p:cNvSpPr>
            <a:spLocks noGrp="1"/>
          </p:cNvSpPr>
          <p:nvPr>
            <p:ph type="sldNum" sz="quarter" idx="4"/>
          </p:nvPr>
        </p:nvSpPr>
        <p:spPr/>
        <p:txBody>
          <a:bodyPr/>
          <a:lstStyle/>
          <a:p>
            <a:fld id="{A99B023C-8B4C-4F85-AF05-F5A2E6966B7E}" type="slidenum">
              <a:rPr lang="en-US" smtClean="0"/>
              <a:pPr/>
              <a:t>31</a:t>
            </a:fld>
            <a:endParaRPr lang="en-US" dirty="0"/>
          </a:p>
        </p:txBody>
      </p:sp>
    </p:spTree>
    <p:extLst>
      <p:ext uri="{BB962C8B-B14F-4D97-AF65-F5344CB8AC3E}">
        <p14:creationId xmlns:p14="http://schemas.microsoft.com/office/powerpoint/2010/main" val="1843034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1143000"/>
          </a:xfrm>
        </p:spPr>
        <p:txBody>
          <a:bodyPr/>
          <a:lstStyle/>
          <a:p>
            <a:r>
              <a:rPr lang="en-US" dirty="0"/>
              <a:t>Diagnosing breast cancer with k-NN:</a:t>
            </a:r>
            <a:br>
              <a:rPr lang="en-US" dirty="0"/>
            </a:br>
            <a:r>
              <a:rPr lang="en-US" dirty="0"/>
              <a:t>normalizing numeric data </a:t>
            </a:r>
            <a:r>
              <a:rPr lang="en-US" i="1" dirty="0"/>
              <a:t>(cont.)</a:t>
            </a:r>
            <a:endParaRPr lang="en-US" dirty="0"/>
          </a:p>
        </p:txBody>
      </p:sp>
      <p:sp>
        <p:nvSpPr>
          <p:cNvPr id="3" name="Content Placeholder 2"/>
          <p:cNvSpPr>
            <a:spLocks noGrp="1"/>
          </p:cNvSpPr>
          <p:nvPr>
            <p:ph idx="1"/>
          </p:nvPr>
        </p:nvSpPr>
        <p:spPr>
          <a:xfrm>
            <a:off x="227403" y="1828800"/>
            <a:ext cx="8713788" cy="4114800"/>
          </a:xfrm>
        </p:spPr>
        <p:txBody>
          <a:bodyPr/>
          <a:lstStyle/>
          <a:p>
            <a:pPr marL="0" indent="0">
              <a:buNone/>
            </a:pPr>
            <a:r>
              <a:rPr lang="en-US" sz="1800" dirty="0"/>
              <a:t>We will normalize features using min-max normalization. First, we define </a:t>
            </a:r>
            <a:r>
              <a:rPr lang="en-US" sz="1800" i="1" dirty="0"/>
              <a:t>normalize() </a:t>
            </a:r>
            <a:r>
              <a:rPr lang="en-US" sz="1800" dirty="0"/>
              <a:t>function, which takes a vector x of numeric values, and for each value in x, subtracts the minimum value in x and divides by the range of values in x. </a:t>
            </a:r>
          </a:p>
          <a:p>
            <a:pPr marL="0" indent="0">
              <a:buNone/>
            </a:pPr>
            <a:r>
              <a:rPr lang="en-US" sz="1800" dirty="0">
                <a:latin typeface="Courier New" panose="02070309020205020404" pitchFamily="49" charset="0"/>
                <a:cs typeface="Courier New" panose="02070309020205020404" pitchFamily="49" charset="0"/>
              </a:rPr>
              <a:t>&gt; normalize &lt;- function(x) {</a:t>
            </a:r>
          </a:p>
          <a:p>
            <a:pPr marL="0" indent="0">
              <a:buNone/>
            </a:pPr>
            <a:r>
              <a:rPr lang="en-US" sz="1800" dirty="0">
                <a:latin typeface="Courier New" panose="02070309020205020404" pitchFamily="49" charset="0"/>
                <a:cs typeface="Courier New" panose="02070309020205020404" pitchFamily="49" charset="0"/>
              </a:rPr>
              <a:t> return ((x - min(x)) / (max(x) - min(x)))</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t>Instead of normalizing each of the 30 numeric variables one by one, we will use the </a:t>
            </a:r>
            <a:r>
              <a:rPr lang="en-US" sz="1800" i="1" dirty="0" err="1"/>
              <a:t>lapply</a:t>
            </a:r>
            <a:r>
              <a:rPr lang="en-US" sz="1800" i="1" dirty="0"/>
              <a:t>() </a:t>
            </a:r>
            <a:r>
              <a:rPr lang="en-US" sz="1800" dirty="0"/>
              <a:t>function to do the normalization at once. The function </a:t>
            </a:r>
            <a:r>
              <a:rPr lang="en-US" sz="1800" i="1" dirty="0" err="1"/>
              <a:t>lapply</a:t>
            </a:r>
            <a:r>
              <a:rPr lang="en-US" sz="1800" i="1" dirty="0"/>
              <a:t>(x, fun) </a:t>
            </a:r>
            <a:r>
              <a:rPr lang="en-US" sz="1800" dirty="0"/>
              <a:t>returns a list of the same length as x, each element of which is the result of applying </a:t>
            </a:r>
            <a:r>
              <a:rPr lang="en-US" sz="1800" i="1" dirty="0"/>
              <a:t>fun</a:t>
            </a:r>
            <a:r>
              <a:rPr lang="en-US" sz="1800" dirty="0"/>
              <a:t> to the corresponding element of x. </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wbcd_n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as.data.frame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lapply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wbcd</a:t>
            </a:r>
            <a:r>
              <a:rPr lang="en-US" sz="1800" dirty="0">
                <a:latin typeface="Courier New" panose="02070309020205020404" pitchFamily="49" charset="0"/>
                <a:cs typeface="Courier New" panose="02070309020205020404" pitchFamily="49" charset="0"/>
              </a:rPr>
              <a:t>[2:31], normalize))</a:t>
            </a:r>
          </a:p>
          <a:p>
            <a:pPr marL="0" indent="0">
              <a:buNone/>
            </a:pPr>
            <a:r>
              <a:rPr lang="en-US" sz="1800" dirty="0"/>
              <a:t>Here, we have applied the normalize function to each feature and have converted the list returned by </a:t>
            </a:r>
            <a:r>
              <a:rPr lang="en-US" sz="1800" i="1" dirty="0" err="1"/>
              <a:t>lapply</a:t>
            </a:r>
            <a:r>
              <a:rPr lang="en-US" sz="1800" i="1" dirty="0"/>
              <a:t>() </a:t>
            </a:r>
            <a:r>
              <a:rPr lang="en-US" sz="1800" dirty="0"/>
              <a:t>to a data frame, using the </a:t>
            </a:r>
            <a:r>
              <a:rPr lang="en-US" sz="1800" i="1" dirty="0" err="1"/>
              <a:t>as.data.frame</a:t>
            </a:r>
            <a:r>
              <a:rPr lang="en-US" sz="1800" i="1" dirty="0"/>
              <a:t>() </a:t>
            </a:r>
            <a:r>
              <a:rPr lang="en-US" sz="1800" dirty="0"/>
              <a:t>function. The result was stored in </a:t>
            </a:r>
            <a:r>
              <a:rPr lang="en-US" sz="1800" i="1" dirty="0" err="1"/>
              <a:t>wbcd_n</a:t>
            </a:r>
            <a:r>
              <a:rPr lang="en-US" sz="1800" dirty="0"/>
              <a:t>. We skipped the first column because it contains the labels.</a:t>
            </a:r>
          </a:p>
          <a:p>
            <a:pPr marL="0" indent="0">
              <a:buNone/>
            </a:pPr>
            <a:endParaRPr lang="en-US" sz="1800" dirty="0"/>
          </a:p>
        </p:txBody>
      </p:sp>
      <p:sp>
        <p:nvSpPr>
          <p:cNvPr id="4" name="Slide Number Placeholder 3">
            <a:extLst>
              <a:ext uri="{FF2B5EF4-FFF2-40B4-BE49-F238E27FC236}">
                <a16:creationId xmlns:a16="http://schemas.microsoft.com/office/drawing/2014/main" id="{E4AFBC3B-9BE1-4DD0-B576-E07532446ACF}"/>
              </a:ext>
            </a:extLst>
          </p:cNvPr>
          <p:cNvSpPr>
            <a:spLocks noGrp="1"/>
          </p:cNvSpPr>
          <p:nvPr>
            <p:ph type="sldNum" sz="quarter" idx="4"/>
          </p:nvPr>
        </p:nvSpPr>
        <p:spPr/>
        <p:txBody>
          <a:bodyPr/>
          <a:lstStyle/>
          <a:p>
            <a:fld id="{A99B023C-8B4C-4F85-AF05-F5A2E6966B7E}" type="slidenum">
              <a:rPr lang="en-US" smtClean="0"/>
              <a:pPr/>
              <a:t>32</a:t>
            </a:fld>
            <a:endParaRPr lang="en-US" dirty="0"/>
          </a:p>
        </p:txBody>
      </p:sp>
    </p:spTree>
    <p:extLst>
      <p:ext uri="{BB962C8B-B14F-4D97-AF65-F5344CB8AC3E}">
        <p14:creationId xmlns:p14="http://schemas.microsoft.com/office/powerpoint/2010/main" val="505813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9448800" cy="1143000"/>
          </a:xfrm>
        </p:spPr>
        <p:txBody>
          <a:bodyPr/>
          <a:lstStyle/>
          <a:p>
            <a:r>
              <a:rPr lang="en-US" dirty="0"/>
              <a:t>Diagnosing breast cancer with k-NN:</a:t>
            </a:r>
            <a:br>
              <a:rPr lang="en-US" dirty="0"/>
            </a:br>
            <a:r>
              <a:rPr lang="en-US" dirty="0"/>
              <a:t>creating training and test datasets</a:t>
            </a:r>
            <a:br>
              <a:rPr lang="en-US" dirty="0"/>
            </a:br>
            <a:endParaRPr lang="en-US" dirty="0"/>
          </a:p>
        </p:txBody>
      </p:sp>
      <p:sp>
        <p:nvSpPr>
          <p:cNvPr id="3" name="Content Placeholder 2"/>
          <p:cNvSpPr>
            <a:spLocks noGrp="1"/>
          </p:cNvSpPr>
          <p:nvPr>
            <p:ph idx="1"/>
          </p:nvPr>
        </p:nvSpPr>
        <p:spPr>
          <a:xfrm>
            <a:off x="381000" y="1371600"/>
            <a:ext cx="8637588" cy="4114800"/>
          </a:xfrm>
        </p:spPr>
        <p:txBody>
          <a:bodyPr/>
          <a:lstStyle/>
          <a:p>
            <a:pPr marL="0" indent="0">
              <a:buNone/>
            </a:pPr>
            <a:r>
              <a:rPr lang="en-US" sz="1800" dirty="0"/>
              <a:t>The next step is to split the data set into two sets, a training set and a test set. The test set will be used as a validation set to evaluate the performance of the algorithm. We will use the first 469 records for the training dataset and the remaining 100 for the test set. We can assume that the records in the original data set have been ordered randomly, and our choice of consecutive records in the training and the test sets are not biased. In general, both the training and the test set must be selected randomly. If the training and the test set are not random, it might happen that we train the model on one type of data and test it on another type, leading to discrepancy in results. The following two commands store the training and the test set into variables </a:t>
            </a:r>
            <a:r>
              <a:rPr lang="en-US" sz="1800" dirty="0" err="1"/>
              <a:t>wbcd_train</a:t>
            </a:r>
            <a:r>
              <a:rPr lang="en-US" sz="1800" dirty="0"/>
              <a:t> and </a:t>
            </a:r>
            <a:r>
              <a:rPr lang="en-US" sz="1800" dirty="0" err="1"/>
              <a:t>wbcd_test</a:t>
            </a:r>
            <a:r>
              <a:rPr lang="en-US" sz="1800" dirty="0"/>
              <a:t>, respectively.</a:t>
            </a:r>
            <a:br>
              <a:rPr lang="en-US" sz="1800" dirty="0"/>
            </a:b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wbcd_train</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wbcd_n</a:t>
            </a:r>
            <a:r>
              <a:rPr lang="en-US" sz="1600" dirty="0">
                <a:latin typeface="Courier New" panose="02070309020205020404" pitchFamily="49" charset="0"/>
                <a:cs typeface="Courier New" panose="02070309020205020404" pitchFamily="49" charset="0"/>
              </a:rPr>
              <a:t>[1:469, ]   # selects all columns of the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first 469 rows</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wbcd_test</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wbcd_n</a:t>
            </a:r>
            <a:r>
              <a:rPr lang="en-US" sz="1600" dirty="0">
                <a:latin typeface="Courier New" panose="02070309020205020404" pitchFamily="49" charset="0"/>
                <a:cs typeface="Courier New" panose="02070309020205020404" pitchFamily="49" charset="0"/>
              </a:rPr>
              <a:t>[470:569, ] #selects all columns of the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last 100 rows</a:t>
            </a:r>
          </a:p>
          <a:p>
            <a:pPr marL="0" indent="0">
              <a:buNone/>
            </a:pPr>
            <a:r>
              <a:rPr lang="en-US" sz="1800" dirty="0"/>
              <a:t>Before we can run the k-NN algorithm we must store the labels, i.e., the values of the diagnosis variables for each patient record:</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wbcd_train_labels</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wbcd</a:t>
            </a:r>
            <a:r>
              <a:rPr lang="en-US" sz="1600" dirty="0">
                <a:latin typeface="Courier New" panose="02070309020205020404" pitchFamily="49" charset="0"/>
                <a:cs typeface="Courier New" panose="02070309020205020404" pitchFamily="49" charset="0"/>
              </a:rPr>
              <a:t>[1:469, 1]	# selects the first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column from rows 1:468</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wbcd_test_labels</a:t>
            </a:r>
            <a:r>
              <a:rPr lang="en-US" sz="1600" dirty="0">
                <a:latin typeface="Courier New" panose="02070309020205020404" pitchFamily="49" charset="0"/>
                <a:cs typeface="Courier New" panose="02070309020205020404" pitchFamily="49" charset="0"/>
              </a:rPr>
              <a:t> &lt;- </a:t>
            </a:r>
            <a:r>
              <a:rPr lang="en-US" sz="1600" dirty="0" err="1">
                <a:latin typeface="Courier New" panose="02070309020205020404" pitchFamily="49" charset="0"/>
                <a:cs typeface="Courier New" panose="02070309020205020404" pitchFamily="49" charset="0"/>
              </a:rPr>
              <a:t>wbcd</a:t>
            </a:r>
            <a:r>
              <a:rPr lang="en-US" sz="1600" dirty="0">
                <a:latin typeface="Courier New" panose="02070309020205020404" pitchFamily="49" charset="0"/>
                <a:cs typeface="Courier New" panose="02070309020205020404" pitchFamily="49" charset="0"/>
              </a:rPr>
              <a:t>[470:569, 1] #selects the first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column from rows 470:569</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E5387756-1BC4-429F-905E-C50B97028EB1}"/>
              </a:ext>
            </a:extLst>
          </p:cNvPr>
          <p:cNvSpPr>
            <a:spLocks noGrp="1"/>
          </p:cNvSpPr>
          <p:nvPr>
            <p:ph type="sldNum" sz="quarter" idx="4"/>
          </p:nvPr>
        </p:nvSpPr>
        <p:spPr/>
        <p:txBody>
          <a:bodyPr/>
          <a:lstStyle/>
          <a:p>
            <a:fld id="{A99B023C-8B4C-4F85-AF05-F5A2E6966B7E}" type="slidenum">
              <a:rPr lang="en-US" smtClean="0"/>
              <a:pPr/>
              <a:t>33</a:t>
            </a:fld>
            <a:endParaRPr lang="en-US" dirty="0"/>
          </a:p>
        </p:txBody>
      </p:sp>
    </p:spTree>
    <p:extLst>
      <p:ext uri="{BB962C8B-B14F-4D97-AF65-F5344CB8AC3E}">
        <p14:creationId xmlns:p14="http://schemas.microsoft.com/office/powerpoint/2010/main" val="2342458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Diagnosing breast cancer with k-NN:</a:t>
            </a:r>
            <a:br>
              <a:rPr lang="en-US" dirty="0"/>
            </a:br>
            <a:r>
              <a:rPr lang="en-US" dirty="0"/>
              <a:t>running the algorithm</a:t>
            </a:r>
            <a:br>
              <a:rPr lang="en-US" dirty="0"/>
            </a:br>
            <a:endParaRPr lang="en-US" dirty="0"/>
          </a:p>
        </p:txBody>
      </p:sp>
      <p:sp>
        <p:nvSpPr>
          <p:cNvPr id="3" name="Content Placeholder 2"/>
          <p:cNvSpPr>
            <a:spLocks noGrp="1"/>
          </p:cNvSpPr>
          <p:nvPr>
            <p:ph idx="1"/>
          </p:nvPr>
        </p:nvSpPr>
        <p:spPr>
          <a:xfrm>
            <a:off x="201612" y="1066800"/>
            <a:ext cx="9323388" cy="4114800"/>
          </a:xfrm>
        </p:spPr>
        <p:txBody>
          <a:bodyPr/>
          <a:lstStyle/>
          <a:p>
            <a:pPr marL="0" indent="0">
              <a:buNone/>
            </a:pPr>
            <a:r>
              <a:rPr lang="en-US" sz="1800" dirty="0"/>
              <a:t>One implementation of </a:t>
            </a:r>
            <a:r>
              <a:rPr lang="en-US" sz="1800" dirty="0" err="1"/>
              <a:t>kNN</a:t>
            </a:r>
            <a:r>
              <a:rPr lang="en-US" sz="1800" dirty="0"/>
              <a:t> is the </a:t>
            </a:r>
            <a:r>
              <a:rPr lang="en-US" sz="1800" i="1" dirty="0" err="1"/>
              <a:t>knn</a:t>
            </a:r>
            <a:r>
              <a:rPr lang="en-US" sz="1800" i="1" dirty="0"/>
              <a:t>() </a:t>
            </a:r>
            <a:r>
              <a:rPr lang="en-US" sz="1800" dirty="0"/>
              <a:t>function from the package </a:t>
            </a:r>
            <a:r>
              <a:rPr lang="en-US" sz="1800" b="1" i="1" dirty="0"/>
              <a:t>class</a:t>
            </a:r>
            <a:r>
              <a:rPr lang="en-US" sz="1800" dirty="0"/>
              <a:t>. The function uses the majority vote of the k nearest neighbors to decide the label of a new data instance, with ties broken at random. The package </a:t>
            </a:r>
            <a:r>
              <a:rPr lang="en-US" sz="1800" i="1" dirty="0"/>
              <a:t>class</a:t>
            </a:r>
            <a:r>
              <a:rPr lang="en-US" sz="1800" dirty="0"/>
              <a:t> usually comes preinstalled. Before we can run the </a:t>
            </a:r>
            <a:r>
              <a:rPr lang="en-US" sz="1800" i="1" dirty="0" err="1"/>
              <a:t>knn</a:t>
            </a:r>
            <a:r>
              <a:rPr lang="en-US" sz="1800" i="1" dirty="0"/>
              <a:t>() </a:t>
            </a:r>
            <a:r>
              <a:rPr lang="en-US" sz="1800" dirty="0"/>
              <a:t>function, we need to load the package:</a:t>
            </a:r>
          </a:p>
          <a:p>
            <a:pPr marL="0" indent="0">
              <a:buNone/>
            </a:pPr>
            <a:r>
              <a:rPr lang="en-US" sz="1800" dirty="0">
                <a:latin typeface="Courier New" panose="02070309020205020404" pitchFamily="49" charset="0"/>
                <a:cs typeface="Courier New" panose="02070309020205020404" pitchFamily="49" charset="0"/>
              </a:rPr>
              <a:t>&gt; library(class)</a:t>
            </a:r>
          </a:p>
          <a:p>
            <a:pPr marL="0" indent="0">
              <a:buNone/>
            </a:pPr>
            <a:r>
              <a:rPr lang="en-US" sz="1800" dirty="0"/>
              <a:t>The general format of the </a:t>
            </a:r>
            <a:r>
              <a:rPr lang="en-US" sz="1800" dirty="0" err="1"/>
              <a:t>knn</a:t>
            </a:r>
            <a:r>
              <a:rPr lang="en-US" sz="1800" dirty="0"/>
              <a:t>() function is as follows:</a:t>
            </a:r>
          </a:p>
          <a:p>
            <a:pPr marL="0" indent="0">
              <a:buNone/>
            </a:pPr>
            <a:r>
              <a:rPr lang="en-US" sz="1800" dirty="0" err="1"/>
              <a:t>knn</a:t>
            </a:r>
            <a:r>
              <a:rPr lang="en-US" sz="1800" dirty="0"/>
              <a:t>(train, test, cl, k = 1, l = 0, </a:t>
            </a:r>
            <a:r>
              <a:rPr lang="en-US" sz="1800" dirty="0" err="1"/>
              <a:t>prob</a:t>
            </a:r>
            <a:r>
              <a:rPr lang="en-US" sz="1800" dirty="0"/>
              <a:t> = FALSE, </a:t>
            </a:r>
            <a:r>
              <a:rPr lang="en-US" sz="1800" dirty="0" err="1"/>
              <a:t>use.all</a:t>
            </a:r>
            <a:r>
              <a:rPr lang="en-US" sz="1800" dirty="0"/>
              <a:t> = TRUE) </a:t>
            </a:r>
          </a:p>
          <a:p>
            <a:pPr marL="0" indent="0">
              <a:buNone/>
            </a:pPr>
            <a:r>
              <a:rPr lang="en-US" sz="1800" dirty="0"/>
              <a:t>Where</a:t>
            </a:r>
          </a:p>
          <a:p>
            <a:pPr marL="0" indent="0">
              <a:buNone/>
            </a:pPr>
            <a:r>
              <a:rPr lang="en-US" sz="1700" dirty="0"/>
              <a:t>train – matrix/vector or data frame of training set cases.  </a:t>
            </a:r>
          </a:p>
          <a:p>
            <a:pPr marL="0" indent="0">
              <a:buNone/>
            </a:pPr>
            <a:r>
              <a:rPr lang="en-US" sz="1700" dirty="0"/>
              <a:t>test – matrix/vector or data frame of test set cases. </a:t>
            </a:r>
          </a:p>
          <a:p>
            <a:pPr marL="0" indent="0">
              <a:buNone/>
            </a:pPr>
            <a:r>
              <a:rPr lang="en-US" sz="1700" dirty="0"/>
              <a:t>cl - factor of true classifications of training set </a:t>
            </a:r>
          </a:p>
          <a:p>
            <a:pPr marL="0" indent="0">
              <a:buNone/>
            </a:pPr>
            <a:r>
              <a:rPr lang="en-US" sz="1700" dirty="0"/>
              <a:t>k – the number of neighbors considered. </a:t>
            </a:r>
          </a:p>
          <a:p>
            <a:pPr marL="0" indent="0">
              <a:buNone/>
            </a:pPr>
            <a:r>
              <a:rPr lang="en-US" sz="1700" dirty="0"/>
              <a:t>The attributes l, </a:t>
            </a:r>
            <a:r>
              <a:rPr lang="en-US" sz="1700" dirty="0" err="1"/>
              <a:t>prob</a:t>
            </a:r>
            <a:r>
              <a:rPr lang="en-US" sz="1700" dirty="0"/>
              <a:t> and </a:t>
            </a:r>
            <a:r>
              <a:rPr lang="en-US" sz="1700" dirty="0" err="1"/>
              <a:t>use.all</a:t>
            </a:r>
            <a:r>
              <a:rPr lang="en-US" sz="1700" dirty="0"/>
              <a:t> are optional. l is the minimum vote for definite decision, in other words, less than k-l dissenting votes are allowed. If </a:t>
            </a:r>
            <a:r>
              <a:rPr lang="en-US" sz="1700" dirty="0" err="1"/>
              <a:t>prob</a:t>
            </a:r>
            <a:r>
              <a:rPr lang="en-US" sz="1700" dirty="0"/>
              <a:t> is true, the proportion of the votes for the winning class are returned as attribute prob.  </a:t>
            </a:r>
            <a:r>
              <a:rPr lang="en-US" sz="1700" dirty="0" err="1"/>
              <a:t>use.all</a:t>
            </a:r>
            <a:r>
              <a:rPr lang="en-US" sz="1700" dirty="0"/>
              <a:t>  controls handling of ties. </a:t>
            </a:r>
            <a:br>
              <a:rPr lang="en-US" sz="1700" dirty="0"/>
            </a:br>
            <a:r>
              <a:rPr lang="en-US" sz="1700" dirty="0"/>
              <a:t>If true, all distances equal to the k-</a:t>
            </a:r>
            <a:r>
              <a:rPr lang="en-US" sz="1700" dirty="0" err="1"/>
              <a:t>th</a:t>
            </a:r>
            <a:r>
              <a:rPr lang="en-US" sz="1700" dirty="0"/>
              <a:t> largest are included. Otherwise, a random selection of distances equal to the k-</a:t>
            </a:r>
            <a:r>
              <a:rPr lang="en-US" sz="1700" dirty="0" err="1"/>
              <a:t>th</a:t>
            </a:r>
            <a:r>
              <a:rPr lang="en-US" sz="1700" dirty="0"/>
              <a:t> is chosen.</a:t>
            </a:r>
          </a:p>
          <a:p>
            <a:pPr marL="0" indent="0">
              <a:buNone/>
            </a:pPr>
            <a:r>
              <a:rPr lang="en-US" sz="1700" dirty="0"/>
              <a:t>The </a:t>
            </a:r>
            <a:r>
              <a:rPr lang="en-US" sz="1700" i="1" dirty="0" err="1"/>
              <a:t>knn</a:t>
            </a:r>
            <a:r>
              <a:rPr lang="en-US" sz="1700" i="1" dirty="0"/>
              <a:t>() </a:t>
            </a:r>
            <a:r>
              <a:rPr lang="en-US" sz="1700" dirty="0"/>
              <a:t>function returns a factor of classifications of the test set.</a:t>
            </a:r>
          </a:p>
          <a:p>
            <a:pPr marL="0" indent="0">
              <a:buNone/>
            </a:pPr>
            <a:endParaRPr lang="en-US" sz="1700" dirty="0"/>
          </a:p>
        </p:txBody>
      </p:sp>
      <p:sp>
        <p:nvSpPr>
          <p:cNvPr id="4" name="Slide Number Placeholder 3">
            <a:extLst>
              <a:ext uri="{FF2B5EF4-FFF2-40B4-BE49-F238E27FC236}">
                <a16:creationId xmlns:a16="http://schemas.microsoft.com/office/drawing/2014/main" id="{6DCB2A28-37DB-44D3-B643-93EF292B99ED}"/>
              </a:ext>
            </a:extLst>
          </p:cNvPr>
          <p:cNvSpPr>
            <a:spLocks noGrp="1"/>
          </p:cNvSpPr>
          <p:nvPr>
            <p:ph type="sldNum" sz="quarter" idx="4"/>
          </p:nvPr>
        </p:nvSpPr>
        <p:spPr/>
        <p:txBody>
          <a:bodyPr/>
          <a:lstStyle/>
          <a:p>
            <a:fld id="{A99B023C-8B4C-4F85-AF05-F5A2E6966B7E}" type="slidenum">
              <a:rPr lang="en-US" smtClean="0"/>
              <a:pPr/>
              <a:t>34</a:t>
            </a:fld>
            <a:endParaRPr lang="en-US" dirty="0"/>
          </a:p>
        </p:txBody>
      </p:sp>
    </p:spTree>
    <p:extLst>
      <p:ext uri="{BB962C8B-B14F-4D97-AF65-F5344CB8AC3E}">
        <p14:creationId xmlns:p14="http://schemas.microsoft.com/office/powerpoint/2010/main" val="4157937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1143000"/>
          </a:xfrm>
        </p:spPr>
        <p:txBody>
          <a:bodyPr/>
          <a:lstStyle/>
          <a:p>
            <a:r>
              <a:rPr lang="en-US" dirty="0"/>
              <a:t>Diagnosing breast cancer with k-NN:</a:t>
            </a:r>
            <a:br>
              <a:rPr lang="en-US" dirty="0"/>
            </a:br>
            <a:r>
              <a:rPr lang="en-US" dirty="0"/>
              <a:t>running the algorithm </a:t>
            </a:r>
            <a:r>
              <a:rPr lang="en-US" sz="2800" i="1" dirty="0"/>
              <a:t>(cont.)</a:t>
            </a:r>
            <a:br>
              <a:rPr lang="en-US" dirty="0"/>
            </a:br>
            <a:endParaRPr lang="en-US" dirty="0"/>
          </a:p>
        </p:txBody>
      </p:sp>
      <p:sp>
        <p:nvSpPr>
          <p:cNvPr id="3" name="Content Placeholder 2"/>
          <p:cNvSpPr>
            <a:spLocks noGrp="1"/>
          </p:cNvSpPr>
          <p:nvPr>
            <p:ph idx="1"/>
          </p:nvPr>
        </p:nvSpPr>
        <p:spPr>
          <a:xfrm>
            <a:off x="291306" y="1447800"/>
            <a:ext cx="8852694" cy="4114800"/>
          </a:xfrm>
        </p:spPr>
        <p:txBody>
          <a:bodyPr/>
          <a:lstStyle/>
          <a:p>
            <a:pPr marL="0" indent="0">
              <a:buNone/>
            </a:pPr>
            <a:r>
              <a:rPr lang="en-US" sz="1800" dirty="0"/>
              <a:t>Usually, one runs the </a:t>
            </a:r>
            <a:r>
              <a:rPr lang="en-US" sz="1800" i="1" dirty="0" err="1"/>
              <a:t>knn</a:t>
            </a:r>
            <a:r>
              <a:rPr lang="en-US" sz="1800" i="1" dirty="0"/>
              <a:t>() </a:t>
            </a:r>
            <a:r>
              <a:rPr lang="en-US" sz="1800" dirty="0"/>
              <a:t>function with the following typical attributes:</a:t>
            </a:r>
          </a:p>
          <a:p>
            <a:pPr marL="0" indent="0">
              <a:buNone/>
            </a:pPr>
            <a:r>
              <a:rPr lang="en-US" sz="1800" dirty="0" err="1"/>
              <a:t>knn</a:t>
            </a:r>
            <a:r>
              <a:rPr lang="en-US" sz="1800" dirty="0"/>
              <a:t>(train, test, cl, k )</a:t>
            </a:r>
          </a:p>
          <a:p>
            <a:pPr marL="0" indent="0">
              <a:buNone/>
            </a:pPr>
            <a:r>
              <a:rPr lang="en-US" sz="1800" dirty="0"/>
              <a:t>We run the </a:t>
            </a:r>
            <a:r>
              <a:rPr lang="en-US" sz="1800" dirty="0" err="1"/>
              <a:t>knn</a:t>
            </a:r>
            <a:r>
              <a:rPr lang="en-US" sz="1800" dirty="0"/>
              <a:t>() function, storing the vector of classified labels into </a:t>
            </a:r>
            <a:r>
              <a:rPr lang="en-US" sz="1800" dirty="0" err="1"/>
              <a:t>wbcd_test_pred</a:t>
            </a:r>
            <a:r>
              <a:rPr lang="en-US" sz="1800" dirty="0"/>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wbcd_test_pred</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knn</a:t>
            </a:r>
            <a:r>
              <a:rPr lang="en-US" sz="1800" dirty="0">
                <a:latin typeface="Courier New" panose="02070309020205020404" pitchFamily="49" charset="0"/>
                <a:cs typeface="Courier New" panose="02070309020205020404" pitchFamily="49" charset="0"/>
              </a:rPr>
              <a:t>(train = </a:t>
            </a:r>
            <a:r>
              <a:rPr lang="en-US" sz="1800" dirty="0" err="1">
                <a:latin typeface="Courier New" panose="02070309020205020404" pitchFamily="49" charset="0"/>
                <a:cs typeface="Courier New" panose="02070309020205020404" pitchFamily="49" charset="0"/>
              </a:rPr>
              <a:t>wbcd_train</a:t>
            </a:r>
            <a:r>
              <a:rPr lang="en-US" sz="1800" dirty="0">
                <a:latin typeface="Courier New" panose="02070309020205020404" pitchFamily="49" charset="0"/>
                <a:cs typeface="Courier New" panose="02070309020205020404" pitchFamily="49" charset="0"/>
              </a:rPr>
              <a:t>, test = </a:t>
            </a:r>
            <a:r>
              <a:rPr lang="en-US" sz="1800" dirty="0" err="1">
                <a:latin typeface="Courier New" panose="02070309020205020404" pitchFamily="49" charset="0"/>
                <a:cs typeface="Courier New" panose="02070309020205020404" pitchFamily="49" charset="0"/>
              </a:rPr>
              <a:t>wbcd_test</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cl = </a:t>
            </a:r>
            <a:r>
              <a:rPr lang="en-US" sz="1800" dirty="0" err="1">
                <a:latin typeface="Courier New" panose="02070309020205020404" pitchFamily="49" charset="0"/>
                <a:cs typeface="Courier New" panose="02070309020205020404" pitchFamily="49" charset="0"/>
              </a:rPr>
              <a:t>wbcd_train_labels</a:t>
            </a:r>
            <a:r>
              <a:rPr lang="en-US" sz="1800" dirty="0">
                <a:latin typeface="Courier New" panose="02070309020205020404" pitchFamily="49" charset="0"/>
                <a:cs typeface="Courier New" panose="02070309020205020404" pitchFamily="49" charset="0"/>
              </a:rPr>
              <a:t>, k = 21)</a:t>
            </a:r>
          </a:p>
          <a:p>
            <a:pPr marL="0" indent="0">
              <a:buNone/>
            </a:pPr>
            <a:r>
              <a:rPr lang="en-US" sz="1800" dirty="0"/>
              <a:t>The </a:t>
            </a:r>
            <a:r>
              <a:rPr lang="en-US" sz="1800" dirty="0" err="1">
                <a:latin typeface="Courier New" panose="02070309020205020404" pitchFamily="49" charset="0"/>
                <a:cs typeface="Courier New" panose="02070309020205020404" pitchFamily="49" charset="0"/>
              </a:rPr>
              <a:t>wbcd_test_pred</a:t>
            </a:r>
            <a:r>
              <a:rPr lang="en-US" sz="1800" dirty="0">
                <a:latin typeface="Courier New" panose="02070309020205020404" pitchFamily="49" charset="0"/>
                <a:cs typeface="Courier New" panose="02070309020205020404" pitchFamily="49" charset="0"/>
              </a:rPr>
              <a:t> </a:t>
            </a:r>
            <a:r>
              <a:rPr lang="en-US" sz="1800" dirty="0"/>
              <a:t>is the prediction vector that holds the predicted values. What remains to be done is to evaluate the algorithm performance by comparing the prediction vector </a:t>
            </a:r>
            <a:r>
              <a:rPr lang="en-US" sz="1800" dirty="0" err="1"/>
              <a:t>wbcd_test_pred</a:t>
            </a:r>
            <a:r>
              <a:rPr lang="en-US" sz="1800" dirty="0"/>
              <a:t> with the test vector </a:t>
            </a:r>
            <a:r>
              <a:rPr lang="en-US" sz="1800" dirty="0" err="1"/>
              <a:t>wbcd_test</a:t>
            </a:r>
            <a:r>
              <a:rPr lang="en-US" sz="1800" dirty="0"/>
              <a:t>. Since both vectors are nominal (with values of Benign or Malignant), we can create a crosstab of predicted and true labels using the </a:t>
            </a:r>
            <a:r>
              <a:rPr lang="en-US" sz="1800" dirty="0" err="1"/>
              <a:t>CrossTable</a:t>
            </a:r>
            <a:r>
              <a:rPr lang="en-US" sz="1800" dirty="0"/>
              <a:t> function from the </a:t>
            </a:r>
            <a:r>
              <a:rPr lang="en-US" sz="1800" dirty="0" err="1"/>
              <a:t>gmodels</a:t>
            </a:r>
            <a:r>
              <a:rPr lang="en-US" sz="1800" dirty="0"/>
              <a:t> package.</a:t>
            </a:r>
          </a:p>
          <a:p>
            <a:pPr marL="0" indent="0">
              <a:buNone/>
            </a:pPr>
            <a:r>
              <a:rPr lang="en-US" sz="1800" dirty="0">
                <a:latin typeface="Courier New" panose="02070309020205020404" pitchFamily="49" charset="0"/>
                <a:cs typeface="Courier New" panose="02070309020205020404" pitchFamily="49" charset="0"/>
              </a:rPr>
              <a:t>&gt; library(</a:t>
            </a:r>
            <a:r>
              <a:rPr lang="en-US" sz="1800" dirty="0" err="1">
                <a:latin typeface="Courier New" panose="02070309020205020404" pitchFamily="49" charset="0"/>
                <a:cs typeface="Courier New" panose="02070309020205020404" pitchFamily="49" charset="0"/>
              </a:rPr>
              <a:t>gmodels</a:t>
            </a:r>
            <a:r>
              <a:rPr lang="en-US" sz="1800" dirty="0">
                <a:latin typeface="Courier New" panose="02070309020205020404" pitchFamily="49" charset="0"/>
                <a:cs typeface="Courier New" panose="02070309020205020404" pitchFamily="49" charset="0"/>
              </a:rPr>
              <a:t>)	# loads the </a:t>
            </a:r>
            <a:r>
              <a:rPr lang="en-US" sz="1800" dirty="0" err="1">
                <a:latin typeface="Courier New" panose="02070309020205020404" pitchFamily="49" charset="0"/>
                <a:cs typeface="Courier New" panose="02070309020205020404" pitchFamily="49" charset="0"/>
              </a:rPr>
              <a:t>gmodels</a:t>
            </a:r>
            <a:r>
              <a:rPr lang="en-US" sz="1800" dirty="0">
                <a:latin typeface="Courier New" panose="02070309020205020404" pitchFamily="49" charset="0"/>
                <a:cs typeface="Courier New" panose="02070309020205020404" pitchFamily="49" charset="0"/>
              </a:rPr>
              <a:t> package</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CrossTable</a:t>
            </a:r>
            <a:r>
              <a:rPr lang="en-US" sz="1800" dirty="0">
                <a:latin typeface="Courier New" panose="02070309020205020404" pitchFamily="49" charset="0"/>
                <a:cs typeface="Courier New" panose="02070309020205020404" pitchFamily="49" charset="0"/>
              </a:rPr>
              <a:t>(x = </a:t>
            </a:r>
            <a:r>
              <a:rPr lang="en-US" sz="1800" dirty="0" err="1">
                <a:latin typeface="Courier New" panose="02070309020205020404" pitchFamily="49" charset="0"/>
                <a:cs typeface="Courier New" panose="02070309020205020404" pitchFamily="49" charset="0"/>
              </a:rPr>
              <a:t>wbcd_test_labels</a:t>
            </a:r>
            <a:r>
              <a:rPr lang="en-US" sz="1800" dirty="0">
                <a:latin typeface="Courier New" panose="02070309020205020404" pitchFamily="49" charset="0"/>
                <a:cs typeface="Courier New" panose="02070309020205020404" pitchFamily="49" charset="0"/>
              </a:rPr>
              <a:t>, y = </a:t>
            </a:r>
            <a:r>
              <a:rPr lang="en-US" sz="1800" dirty="0" err="1">
                <a:latin typeface="Courier New" panose="02070309020205020404" pitchFamily="49" charset="0"/>
                <a:cs typeface="Courier New" panose="02070309020205020404" pitchFamily="49" charset="0"/>
              </a:rPr>
              <a:t>wbcd_test_pred</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prop.chisq</a:t>
            </a:r>
            <a:r>
              <a:rPr lang="en-US" sz="1800" dirty="0">
                <a:latin typeface="Courier New" panose="02070309020205020404" pitchFamily="49" charset="0"/>
                <a:cs typeface="Courier New" panose="02070309020205020404" pitchFamily="49" charset="0"/>
              </a:rPr>
              <a:t>=FALSE)</a:t>
            </a:r>
          </a:p>
          <a:p>
            <a:pPr marL="0" indent="0">
              <a:buNone/>
            </a:pPr>
            <a:r>
              <a:rPr lang="en-US" sz="1800" dirty="0">
                <a:cs typeface="Courier New" panose="02070309020205020404" pitchFamily="49" charset="0"/>
              </a:rPr>
              <a:t>The crosstab is shown on the next slide.</a:t>
            </a:r>
          </a:p>
          <a:p>
            <a:pPr marL="0" indent="0">
              <a:buNone/>
            </a:pPr>
            <a:endParaRPr lang="en-US" sz="1800" dirty="0"/>
          </a:p>
        </p:txBody>
      </p:sp>
      <p:sp>
        <p:nvSpPr>
          <p:cNvPr id="4" name="Slide Number Placeholder 3">
            <a:extLst>
              <a:ext uri="{FF2B5EF4-FFF2-40B4-BE49-F238E27FC236}">
                <a16:creationId xmlns:a16="http://schemas.microsoft.com/office/drawing/2014/main" id="{A5F7E8B8-11E6-4DDD-9D92-BEF6E6FF9B81}"/>
              </a:ext>
            </a:extLst>
          </p:cNvPr>
          <p:cNvSpPr>
            <a:spLocks noGrp="1"/>
          </p:cNvSpPr>
          <p:nvPr>
            <p:ph type="sldNum" sz="quarter" idx="4"/>
          </p:nvPr>
        </p:nvSpPr>
        <p:spPr/>
        <p:txBody>
          <a:bodyPr/>
          <a:lstStyle/>
          <a:p>
            <a:fld id="{A99B023C-8B4C-4F85-AF05-F5A2E6966B7E}" type="slidenum">
              <a:rPr lang="en-US" smtClean="0"/>
              <a:pPr/>
              <a:t>35</a:t>
            </a:fld>
            <a:endParaRPr lang="en-US" dirty="0"/>
          </a:p>
        </p:txBody>
      </p:sp>
    </p:spTree>
    <p:extLst>
      <p:ext uri="{BB962C8B-B14F-4D97-AF65-F5344CB8AC3E}">
        <p14:creationId xmlns:p14="http://schemas.microsoft.com/office/powerpoint/2010/main" val="2305547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305800" cy="1143000"/>
          </a:xfrm>
        </p:spPr>
        <p:txBody>
          <a:bodyPr/>
          <a:lstStyle/>
          <a:p>
            <a:r>
              <a:rPr lang="en-US" dirty="0"/>
              <a:t>Diagnosing breast cancer with k-NN:</a:t>
            </a:r>
            <a:br>
              <a:rPr lang="en-US" dirty="0"/>
            </a:br>
            <a:r>
              <a:rPr lang="en-US" dirty="0"/>
              <a:t>evaluating model performance</a:t>
            </a:r>
          </a:p>
        </p:txBody>
      </p:sp>
      <p:sp>
        <p:nvSpPr>
          <p:cNvPr id="3" name="Content Placeholder 2"/>
          <p:cNvSpPr>
            <a:spLocks noGrp="1"/>
          </p:cNvSpPr>
          <p:nvPr>
            <p:ph idx="1"/>
          </p:nvPr>
        </p:nvSpPr>
        <p:spPr>
          <a:xfrm>
            <a:off x="506412" y="1371600"/>
            <a:ext cx="8408988" cy="4114800"/>
          </a:xfrm>
        </p:spPr>
        <p:txBody>
          <a:bodyPr/>
          <a:lstStyle/>
          <a:p>
            <a:pPr marL="0" indent="0">
              <a:buNone/>
            </a:pPr>
            <a:r>
              <a:rPr lang="en-US" sz="1200" dirty="0">
                <a:latin typeface="Courier New" panose="02070309020205020404" pitchFamily="49" charset="0"/>
                <a:cs typeface="Courier New" panose="02070309020205020404" pitchFamily="49" charset="0"/>
              </a:rPr>
              <a:t>   Cell Contents</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N |</a:t>
            </a:r>
          </a:p>
          <a:p>
            <a:pPr marL="0" indent="0">
              <a:buNone/>
            </a:pPr>
            <a:r>
              <a:rPr lang="en-US" sz="1200" dirty="0">
                <a:latin typeface="Courier New" panose="02070309020205020404" pitchFamily="49" charset="0"/>
                <a:cs typeface="Courier New" panose="02070309020205020404" pitchFamily="49" charset="0"/>
              </a:rPr>
              <a:t>|           N / Row Total |</a:t>
            </a:r>
          </a:p>
          <a:p>
            <a:pPr marL="0" indent="0">
              <a:buNone/>
            </a:pPr>
            <a:r>
              <a:rPr lang="en-US" sz="1200" dirty="0">
                <a:latin typeface="Courier New" panose="02070309020205020404" pitchFamily="49" charset="0"/>
                <a:cs typeface="Courier New" panose="02070309020205020404" pitchFamily="49" charset="0"/>
              </a:rPr>
              <a:t>|           N / Col Total |</a:t>
            </a:r>
          </a:p>
          <a:p>
            <a:pPr marL="0" indent="0">
              <a:buNone/>
            </a:pPr>
            <a:r>
              <a:rPr lang="en-US" sz="1200" dirty="0">
                <a:latin typeface="Courier New" panose="02070309020205020404" pitchFamily="49" charset="0"/>
                <a:cs typeface="Courier New" panose="02070309020205020404" pitchFamily="49" charset="0"/>
              </a:rPr>
              <a:t>|         N / Table Total |</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Total Observations in Table:  100 </a:t>
            </a:r>
          </a:p>
          <a:p>
            <a:pPr marL="0" indent="0">
              <a:buNone/>
            </a:pP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wbcd_test_pred</a:t>
            </a:r>
            <a:r>
              <a:rPr lang="en-US" sz="1200" dirty="0">
                <a:latin typeface="Courier New" panose="02070309020205020404" pitchFamily="49" charset="0"/>
                <a:cs typeface="Courier New" panose="02070309020205020404" pitchFamily="49" charset="0"/>
              </a:rPr>
              <a:t> </a:t>
            </a:r>
          </a:p>
          <a:p>
            <a:pPr marL="0" indent="0">
              <a:buNone/>
            </a:pPr>
            <a:r>
              <a:rPr lang="en-US" sz="1200" dirty="0" err="1">
                <a:latin typeface="Courier New" panose="02070309020205020404" pitchFamily="49" charset="0"/>
                <a:cs typeface="Courier New" panose="02070309020205020404" pitchFamily="49" charset="0"/>
              </a:rPr>
              <a:t>wbcd_test_labels</a:t>
            </a:r>
            <a:r>
              <a:rPr lang="en-US" sz="1200" dirty="0">
                <a:latin typeface="Courier New" panose="02070309020205020404" pitchFamily="49" charset="0"/>
                <a:cs typeface="Courier New" panose="02070309020205020404" pitchFamily="49" charset="0"/>
              </a:rPr>
              <a:t> |    Benign | Malignant | Row Total | </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Benign |        61 |         0 |        61 | </a:t>
            </a:r>
          </a:p>
          <a:p>
            <a:pPr marL="0" indent="0">
              <a:buNone/>
            </a:pPr>
            <a:r>
              <a:rPr lang="en-US" sz="1200" dirty="0">
                <a:latin typeface="Courier New" panose="02070309020205020404" pitchFamily="49" charset="0"/>
                <a:cs typeface="Courier New" panose="02070309020205020404" pitchFamily="49" charset="0"/>
              </a:rPr>
              <a:t>                 |     1.000 |     0.000 |     0.610 | </a:t>
            </a:r>
          </a:p>
          <a:p>
            <a:pPr marL="0" indent="0">
              <a:buNone/>
            </a:pPr>
            <a:r>
              <a:rPr lang="en-US" sz="1200" dirty="0">
                <a:latin typeface="Courier New" panose="02070309020205020404" pitchFamily="49" charset="0"/>
                <a:cs typeface="Courier New" panose="02070309020205020404" pitchFamily="49" charset="0"/>
              </a:rPr>
              <a:t>                 |     0.968 |     0.000 |           | </a:t>
            </a:r>
          </a:p>
          <a:p>
            <a:pPr marL="0" indent="0">
              <a:buNone/>
            </a:pPr>
            <a:r>
              <a:rPr lang="en-US" sz="1200" dirty="0">
                <a:latin typeface="Courier New" panose="02070309020205020404" pitchFamily="49" charset="0"/>
                <a:cs typeface="Courier New" panose="02070309020205020404" pitchFamily="49" charset="0"/>
              </a:rPr>
              <a:t>                 |     0.610 |     0.000 |           | </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Malignant |         2 |        37 |        39 | </a:t>
            </a:r>
          </a:p>
          <a:p>
            <a:pPr marL="0" indent="0">
              <a:buNone/>
            </a:pPr>
            <a:r>
              <a:rPr lang="en-US" sz="1200" dirty="0">
                <a:latin typeface="Courier New" panose="02070309020205020404" pitchFamily="49" charset="0"/>
                <a:cs typeface="Courier New" panose="02070309020205020404" pitchFamily="49" charset="0"/>
              </a:rPr>
              <a:t>                 |     0.051 |     0.949 |     0.390 | </a:t>
            </a:r>
          </a:p>
          <a:p>
            <a:pPr marL="0" indent="0">
              <a:buNone/>
            </a:pPr>
            <a:r>
              <a:rPr lang="en-US" sz="1200" dirty="0">
                <a:latin typeface="Courier New" panose="02070309020205020404" pitchFamily="49" charset="0"/>
                <a:cs typeface="Courier New" panose="02070309020205020404" pitchFamily="49" charset="0"/>
              </a:rPr>
              <a:t>                 |     0.032 |     1.000 |           | </a:t>
            </a:r>
          </a:p>
          <a:p>
            <a:pPr marL="0" indent="0">
              <a:buNone/>
            </a:pPr>
            <a:r>
              <a:rPr lang="en-US" sz="1200" dirty="0">
                <a:latin typeface="Courier New" panose="02070309020205020404" pitchFamily="49" charset="0"/>
                <a:cs typeface="Courier New" panose="02070309020205020404" pitchFamily="49" charset="0"/>
              </a:rPr>
              <a:t>                 |     0.020 |     0.370 |           | </a:t>
            </a:r>
          </a:p>
          <a:p>
            <a:pPr marL="0" indent="0">
              <a:buNone/>
            </a:pP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Column Total |        63 |        37 |       100 | </a:t>
            </a:r>
          </a:p>
          <a:p>
            <a:pPr marL="0" indent="0">
              <a:buNone/>
            </a:pPr>
            <a:r>
              <a:rPr lang="en-US" sz="1200" dirty="0">
                <a:latin typeface="Courier New" panose="02070309020205020404" pitchFamily="49" charset="0"/>
                <a:cs typeface="Courier New" panose="02070309020205020404" pitchFamily="49" charset="0"/>
              </a:rPr>
              <a:t>                 |     0.630 |     0.370 |           | </a:t>
            </a:r>
          </a:p>
          <a:p>
            <a:pPr marL="0" indent="0">
              <a:buNone/>
            </a:pPr>
            <a:r>
              <a:rPr lang="en-US" sz="1200" dirty="0">
                <a:latin typeface="Courier New" panose="02070309020205020404" pitchFamily="49" charset="0"/>
                <a:cs typeface="Courier New" panose="02070309020205020404" pitchFamily="49" charset="0"/>
              </a:rPr>
              <a:t>-----------------|-----------|-----------|-----------|</a:t>
            </a:r>
          </a:p>
          <a:p>
            <a:pPr marL="0" indent="0">
              <a:buNone/>
            </a:pPr>
            <a:endParaRPr lang="en-US" sz="1200" dirty="0"/>
          </a:p>
          <a:p>
            <a:pPr marL="0" indent="0">
              <a:buNone/>
            </a:pPr>
            <a:endParaRPr lang="en-US" sz="1200" dirty="0"/>
          </a:p>
        </p:txBody>
      </p:sp>
      <p:sp>
        <p:nvSpPr>
          <p:cNvPr id="4" name="Slide Number Placeholder 3">
            <a:extLst>
              <a:ext uri="{FF2B5EF4-FFF2-40B4-BE49-F238E27FC236}">
                <a16:creationId xmlns:a16="http://schemas.microsoft.com/office/drawing/2014/main" id="{C6EC636E-17B1-4F96-A28F-F90F934089C7}"/>
              </a:ext>
            </a:extLst>
          </p:cNvPr>
          <p:cNvSpPr>
            <a:spLocks noGrp="1"/>
          </p:cNvSpPr>
          <p:nvPr>
            <p:ph type="sldNum" sz="quarter" idx="4"/>
          </p:nvPr>
        </p:nvSpPr>
        <p:spPr/>
        <p:txBody>
          <a:bodyPr/>
          <a:lstStyle/>
          <a:p>
            <a:fld id="{A99B023C-8B4C-4F85-AF05-F5A2E6966B7E}" type="slidenum">
              <a:rPr lang="en-US" smtClean="0"/>
              <a:pPr/>
              <a:t>36</a:t>
            </a:fld>
            <a:endParaRPr lang="en-US" dirty="0"/>
          </a:p>
        </p:txBody>
      </p:sp>
    </p:spTree>
    <p:extLst>
      <p:ext uri="{BB962C8B-B14F-4D97-AF65-F5344CB8AC3E}">
        <p14:creationId xmlns:p14="http://schemas.microsoft.com/office/powerpoint/2010/main" val="3629518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Diagnosing breast cancer with k-NN:</a:t>
            </a:r>
            <a:br>
              <a:rPr lang="en-US" dirty="0"/>
            </a:br>
            <a:r>
              <a:rPr lang="en-US" dirty="0"/>
              <a:t>evaluating model performance </a:t>
            </a:r>
            <a:r>
              <a:rPr lang="en-US" sz="2800" i="1" dirty="0"/>
              <a:t>(cont.)</a:t>
            </a:r>
          </a:p>
        </p:txBody>
      </p:sp>
      <p:sp>
        <p:nvSpPr>
          <p:cNvPr id="3" name="Content Placeholder 2"/>
          <p:cNvSpPr>
            <a:spLocks noGrp="1"/>
          </p:cNvSpPr>
          <p:nvPr>
            <p:ph idx="1"/>
          </p:nvPr>
        </p:nvSpPr>
        <p:spPr>
          <a:xfrm>
            <a:off x="228600" y="1946275"/>
            <a:ext cx="8713788" cy="4114800"/>
          </a:xfrm>
        </p:spPr>
        <p:txBody>
          <a:bodyPr/>
          <a:lstStyle/>
          <a:p>
            <a:pPr marL="0" indent="0">
              <a:buNone/>
            </a:pPr>
            <a:r>
              <a:rPr lang="en-US" sz="2000" dirty="0"/>
              <a:t>We can see a mismatch of 2 on the intersection of malignant row and Benign column. In general, the following errors are possible:</a:t>
            </a:r>
          </a:p>
          <a:p>
            <a:pPr marL="0" indent="0">
              <a:buNone/>
            </a:pPr>
            <a:r>
              <a:rPr lang="en-US" sz="2000" dirty="0"/>
              <a:t>- False positive – a benign record is classified as malignant</a:t>
            </a:r>
          </a:p>
          <a:p>
            <a:pPr marL="0" indent="0">
              <a:buNone/>
            </a:pPr>
            <a:r>
              <a:rPr lang="en-US" sz="2000" dirty="0"/>
              <a:t>- False negative – a malignant record is classified as benign.</a:t>
            </a:r>
          </a:p>
          <a:p>
            <a:pPr marL="0" indent="0">
              <a:buNone/>
            </a:pPr>
            <a:r>
              <a:rPr lang="en-US" sz="2000" dirty="0"/>
              <a:t>In this particular scenario, false negatives are more dangerous than false positives because ill people will not get diagnosed correctly on time, allowing the cancer cells to spread. </a:t>
            </a:r>
          </a:p>
          <a:p>
            <a:pPr marL="0" indent="0">
              <a:buNone/>
            </a:pPr>
            <a:r>
              <a:rPr lang="en-US" sz="2000" dirty="0"/>
              <a:t>The algorithm made two false negative errors (the entry on the intersection of malignant row and benign column) and zero false positive errors (the entry on benign row and malignant column) . In general the error rate is 2%: 98% of the examples were correctly classified. </a:t>
            </a:r>
          </a:p>
          <a:p>
            <a:pPr marL="0" indent="0">
              <a:buNone/>
            </a:pPr>
            <a:endParaRPr lang="en-US" sz="2000" dirty="0"/>
          </a:p>
        </p:txBody>
      </p:sp>
      <p:sp>
        <p:nvSpPr>
          <p:cNvPr id="4" name="Slide Number Placeholder 3">
            <a:extLst>
              <a:ext uri="{FF2B5EF4-FFF2-40B4-BE49-F238E27FC236}">
                <a16:creationId xmlns:a16="http://schemas.microsoft.com/office/drawing/2014/main" id="{5D7FCD88-CFDF-475E-89CE-3099FB69BF65}"/>
              </a:ext>
            </a:extLst>
          </p:cNvPr>
          <p:cNvSpPr>
            <a:spLocks noGrp="1"/>
          </p:cNvSpPr>
          <p:nvPr>
            <p:ph type="sldNum" sz="quarter" idx="4"/>
          </p:nvPr>
        </p:nvSpPr>
        <p:spPr/>
        <p:txBody>
          <a:bodyPr/>
          <a:lstStyle/>
          <a:p>
            <a:fld id="{A99B023C-8B4C-4F85-AF05-F5A2E6966B7E}" type="slidenum">
              <a:rPr lang="en-US" smtClean="0"/>
              <a:pPr/>
              <a:t>37</a:t>
            </a:fld>
            <a:endParaRPr lang="en-US" dirty="0"/>
          </a:p>
        </p:txBody>
      </p:sp>
    </p:spTree>
    <p:extLst>
      <p:ext uri="{BB962C8B-B14F-4D97-AF65-F5344CB8AC3E}">
        <p14:creationId xmlns:p14="http://schemas.microsoft.com/office/powerpoint/2010/main" val="2782677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Diagnosing breast cancer with k-NN: improving model performance </a:t>
            </a:r>
            <a:r>
              <a:rPr lang="en-US" sz="2800" i="1" dirty="0"/>
              <a:t>(cont.)</a:t>
            </a:r>
          </a:p>
        </p:txBody>
      </p:sp>
      <p:sp>
        <p:nvSpPr>
          <p:cNvPr id="3" name="Content Placeholder 2"/>
          <p:cNvSpPr>
            <a:spLocks noGrp="1"/>
          </p:cNvSpPr>
          <p:nvPr>
            <p:ph idx="1"/>
          </p:nvPr>
        </p:nvSpPr>
        <p:spPr>
          <a:xfrm>
            <a:off x="226230" y="1600200"/>
            <a:ext cx="8713788" cy="4114800"/>
          </a:xfrm>
        </p:spPr>
        <p:txBody>
          <a:bodyPr/>
          <a:lstStyle/>
          <a:p>
            <a:pPr marL="0" indent="0">
              <a:buNone/>
            </a:pPr>
            <a:r>
              <a:rPr lang="en-US" sz="2000" dirty="0"/>
              <a:t>One way to improve the k-NN algorithm performance is by adjusting k. Unfortunately, in our case, trying different k values with the same training and validation sets does not have significant impact on the algorithm performance. The worst case is k=1. The following diagram shows the number of false positives and false negatives for different values of k.</a:t>
            </a:r>
          </a:p>
          <a:p>
            <a:pPr marL="0" indent="0">
              <a:buNone/>
            </a:pPr>
            <a:r>
              <a:rPr lang="en-US" sz="2000" dirty="0"/>
              <a:t>k  value	 False negatives	 False positives 		Error total</a:t>
            </a:r>
          </a:p>
          <a:p>
            <a:pPr marL="0" indent="0">
              <a:buNone/>
            </a:pPr>
            <a:r>
              <a:rPr lang="en-US" sz="2000" dirty="0"/>
              <a:t>1	1			3			4</a:t>
            </a:r>
          </a:p>
          <a:p>
            <a:pPr marL="0" indent="0">
              <a:buNone/>
            </a:pPr>
            <a:r>
              <a:rPr lang="en-US" sz="2000" dirty="0"/>
              <a:t>5	2			0			2</a:t>
            </a:r>
          </a:p>
          <a:p>
            <a:pPr marL="0" indent="0">
              <a:buNone/>
            </a:pPr>
            <a:r>
              <a:rPr lang="en-US" sz="2000" dirty="0"/>
              <a:t>10	4			0			4</a:t>
            </a:r>
          </a:p>
          <a:p>
            <a:pPr marL="0" indent="0">
              <a:buNone/>
            </a:pPr>
            <a:r>
              <a:rPr lang="en-US" sz="2000" dirty="0"/>
              <a:t>15	3			0			3</a:t>
            </a:r>
          </a:p>
          <a:p>
            <a:pPr marL="0" indent="0">
              <a:buNone/>
            </a:pPr>
            <a:r>
              <a:rPr lang="en-US" sz="2000" dirty="0"/>
              <a:t>25	3			0			3</a:t>
            </a:r>
          </a:p>
          <a:p>
            <a:pPr marL="0" indent="0">
              <a:buNone/>
            </a:pPr>
            <a:r>
              <a:rPr lang="en-US" sz="2000" dirty="0"/>
              <a:t>30	4			0			4</a:t>
            </a:r>
          </a:p>
          <a:p>
            <a:pPr marL="0" indent="0">
              <a:buNone/>
            </a:pPr>
            <a:r>
              <a:rPr lang="en-US" sz="2000" dirty="0"/>
              <a:t>40	4			0			4</a:t>
            </a:r>
          </a:p>
          <a:p>
            <a:pPr marL="0" indent="0">
              <a:buNone/>
            </a:pPr>
            <a:r>
              <a:rPr lang="en-US" sz="2000" dirty="0"/>
              <a:t>60	4			0			4</a:t>
            </a:r>
          </a:p>
          <a:p>
            <a:pPr marL="0" indent="0">
              <a:buNone/>
            </a:pPr>
            <a:endParaRPr lang="en-US" sz="2000" dirty="0"/>
          </a:p>
        </p:txBody>
      </p:sp>
      <p:sp>
        <p:nvSpPr>
          <p:cNvPr id="4" name="Slide Number Placeholder 3">
            <a:extLst>
              <a:ext uri="{FF2B5EF4-FFF2-40B4-BE49-F238E27FC236}">
                <a16:creationId xmlns:a16="http://schemas.microsoft.com/office/drawing/2014/main" id="{BEC63413-3D58-4FC1-B57D-6F2566CA3439}"/>
              </a:ext>
            </a:extLst>
          </p:cNvPr>
          <p:cNvSpPr>
            <a:spLocks noGrp="1"/>
          </p:cNvSpPr>
          <p:nvPr>
            <p:ph type="sldNum" sz="quarter" idx="4"/>
          </p:nvPr>
        </p:nvSpPr>
        <p:spPr/>
        <p:txBody>
          <a:bodyPr/>
          <a:lstStyle/>
          <a:p>
            <a:fld id="{A99B023C-8B4C-4F85-AF05-F5A2E6966B7E}" type="slidenum">
              <a:rPr lang="en-US" smtClean="0"/>
              <a:pPr/>
              <a:t>38</a:t>
            </a:fld>
            <a:endParaRPr lang="en-US" dirty="0"/>
          </a:p>
        </p:txBody>
      </p:sp>
    </p:spTree>
    <p:extLst>
      <p:ext uri="{BB962C8B-B14F-4D97-AF65-F5344CB8AC3E}">
        <p14:creationId xmlns:p14="http://schemas.microsoft.com/office/powerpoint/2010/main" val="2119169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Diagnosing breast cancer with k-NN:</a:t>
            </a:r>
            <a:br>
              <a:rPr lang="en-US" dirty="0"/>
            </a:br>
            <a:r>
              <a:rPr lang="en-US" dirty="0"/>
              <a:t>evaluating model performance </a:t>
            </a:r>
            <a:r>
              <a:rPr lang="en-US" sz="2800" i="1" dirty="0"/>
              <a:t>(cont.)</a:t>
            </a:r>
            <a:endParaRPr lang="en-US" dirty="0"/>
          </a:p>
        </p:txBody>
      </p:sp>
      <p:sp>
        <p:nvSpPr>
          <p:cNvPr id="3" name="Content Placeholder 2"/>
          <p:cNvSpPr>
            <a:spLocks noGrp="1"/>
          </p:cNvSpPr>
          <p:nvPr>
            <p:ph idx="1"/>
          </p:nvPr>
        </p:nvSpPr>
        <p:spPr>
          <a:xfrm>
            <a:off x="152400" y="1447800"/>
            <a:ext cx="8839200" cy="4114800"/>
          </a:xfrm>
        </p:spPr>
        <p:txBody>
          <a:bodyPr/>
          <a:lstStyle/>
          <a:p>
            <a:pPr marL="0" indent="0">
              <a:buNone/>
            </a:pPr>
            <a:r>
              <a:rPr lang="en-US" sz="1700" dirty="0"/>
              <a:t>Another technique that can be used to improve model performance is z-score normalization. As we know, the z-score measures how far (in terms of standard deviations) is each value is from the mean. Using z-score instead of min-max normalization allows the outliers to be weighted more heavily in the distance calculation since most values are usually within ±3 standard deviations from the mean. There is a built-in </a:t>
            </a:r>
            <a:r>
              <a:rPr lang="en-US" sz="1700" i="1" dirty="0"/>
              <a:t>scale() </a:t>
            </a:r>
            <a:r>
              <a:rPr lang="en-US" sz="1700" dirty="0"/>
              <a:t>function, which rescales values using the z-score standardization. The function  can be applied directly to a data frame and there is no need to use the </a:t>
            </a:r>
            <a:r>
              <a:rPr lang="en-US" sz="1700" dirty="0" err="1"/>
              <a:t>lapply</a:t>
            </a:r>
            <a:r>
              <a:rPr lang="en-US" sz="1700" dirty="0"/>
              <a:t>() function:</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wbcd_z</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as.data.frame</a:t>
            </a:r>
            <a:r>
              <a:rPr lang="en-US" sz="1700" dirty="0">
                <a:latin typeface="Courier New" panose="02070309020205020404" pitchFamily="49" charset="0"/>
                <a:cs typeface="Courier New" panose="02070309020205020404" pitchFamily="49" charset="0"/>
              </a:rPr>
              <a:t>(scale(</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[-1]))</a:t>
            </a:r>
          </a:p>
          <a:p>
            <a:pPr marL="0" indent="0">
              <a:buNone/>
            </a:pPr>
            <a:r>
              <a:rPr lang="en-US" sz="1700" dirty="0"/>
              <a:t>We have excluded the diagnosis value (column 1) from normalization since it is nominal. The result of the normalization is stored into </a:t>
            </a:r>
            <a:r>
              <a:rPr lang="en-US" sz="1700" dirty="0" err="1"/>
              <a:t>wbcd_z</a:t>
            </a:r>
            <a:r>
              <a:rPr lang="en-US" sz="1700" dirty="0"/>
              <a:t>.</a:t>
            </a:r>
          </a:p>
          <a:p>
            <a:pPr marL="0" indent="0">
              <a:buNone/>
            </a:pPr>
            <a:r>
              <a:rPr lang="en-US" sz="1700" dirty="0"/>
              <a:t>We use the same records as training and validation sets:</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wbcd_train</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wbcd_z</a:t>
            </a:r>
            <a:r>
              <a:rPr lang="en-US" sz="1700" dirty="0">
                <a:latin typeface="Courier New" panose="02070309020205020404" pitchFamily="49" charset="0"/>
                <a:cs typeface="Courier New" panose="02070309020205020404" pitchFamily="49" charset="0"/>
              </a:rPr>
              <a:t>[1:469, ]   # training set is extracted </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wbcd_test</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wbcd_z</a:t>
            </a:r>
            <a:r>
              <a:rPr lang="en-US" sz="1700" dirty="0">
                <a:latin typeface="Courier New" panose="02070309020205020404" pitchFamily="49" charset="0"/>
                <a:cs typeface="Courier New" panose="02070309020205020404" pitchFamily="49" charset="0"/>
              </a:rPr>
              <a:t>[470:569, ]	 # validation set is</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					 # extracted		</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wbcd_train_labels</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[1:469, 1]	# training labels</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wbcd_test_labels</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wbcd</a:t>
            </a:r>
            <a:r>
              <a:rPr lang="en-US" sz="1700" dirty="0">
                <a:latin typeface="Courier New" panose="02070309020205020404" pitchFamily="49" charset="0"/>
                <a:cs typeface="Courier New" panose="02070309020205020404" pitchFamily="49" charset="0"/>
              </a:rPr>
              <a:t>[470:569, 1]	# test labels</a:t>
            </a:r>
          </a:p>
          <a:p>
            <a:pPr marL="0" indent="0">
              <a:buNone/>
            </a:pPr>
            <a:r>
              <a:rPr lang="en-US" sz="1700" dirty="0">
                <a:cs typeface="Courier New" panose="02070309020205020404" pitchFamily="49" charset="0"/>
              </a:rPr>
              <a:t>We get 5 false negatives and z-score normalization does not improve performance in this particular case.</a:t>
            </a:r>
          </a:p>
        </p:txBody>
      </p:sp>
      <p:sp>
        <p:nvSpPr>
          <p:cNvPr id="4" name="Slide Number Placeholder 3">
            <a:extLst>
              <a:ext uri="{FF2B5EF4-FFF2-40B4-BE49-F238E27FC236}">
                <a16:creationId xmlns:a16="http://schemas.microsoft.com/office/drawing/2014/main" id="{0DF15FBF-CD1F-41FD-BB84-70F9634F7325}"/>
              </a:ext>
            </a:extLst>
          </p:cNvPr>
          <p:cNvSpPr>
            <a:spLocks noGrp="1"/>
          </p:cNvSpPr>
          <p:nvPr>
            <p:ph type="sldNum" sz="quarter" idx="4"/>
          </p:nvPr>
        </p:nvSpPr>
        <p:spPr/>
        <p:txBody>
          <a:bodyPr/>
          <a:lstStyle/>
          <a:p>
            <a:fld id="{A99B023C-8B4C-4F85-AF05-F5A2E6966B7E}" type="slidenum">
              <a:rPr lang="en-US" smtClean="0"/>
              <a:pPr/>
              <a:t>39</a:t>
            </a:fld>
            <a:endParaRPr lang="en-US" dirty="0"/>
          </a:p>
        </p:txBody>
      </p:sp>
    </p:spTree>
    <p:extLst>
      <p:ext uri="{BB962C8B-B14F-4D97-AF65-F5344CB8AC3E}">
        <p14:creationId xmlns:p14="http://schemas.microsoft.com/office/powerpoint/2010/main" val="4190379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sz="2800" i="1" dirty="0"/>
              <a:t>(cont.)</a:t>
            </a:r>
            <a:endParaRPr lang="en-US" dirty="0"/>
          </a:p>
        </p:txBody>
      </p:sp>
      <p:sp>
        <p:nvSpPr>
          <p:cNvPr id="3" name="Content Placeholder 2"/>
          <p:cNvSpPr>
            <a:spLocks noGrp="1"/>
          </p:cNvSpPr>
          <p:nvPr>
            <p:ph idx="1"/>
          </p:nvPr>
        </p:nvSpPr>
        <p:spPr>
          <a:xfrm>
            <a:off x="582612" y="1371600"/>
            <a:ext cx="8332788" cy="4114800"/>
          </a:xfrm>
        </p:spPr>
        <p:txBody>
          <a:bodyPr/>
          <a:lstStyle/>
          <a:p>
            <a:pPr marL="0" indent="0">
              <a:buNone/>
            </a:pPr>
            <a:r>
              <a:rPr lang="en-US" sz="1800" dirty="0"/>
              <a:t>Instance-based learning is also called </a:t>
            </a:r>
            <a:r>
              <a:rPr lang="en-US" sz="1800" b="1" dirty="0"/>
              <a:t>lazy learning </a:t>
            </a:r>
            <a:r>
              <a:rPr lang="en-US" sz="1800" dirty="0"/>
              <a:t>because it does not do much work at learning time. At learning time, instance-based learning merely stores the training data and does not do anything else. The upside is that the training time is zero. The downside is that the whole work is postponed until the moment when a new data instance must be labeled. In other words, instance-based learning waits for a new data instance to arrive and forms a generalization just for the purpose of classifying the new data instance.  In contrast, </a:t>
            </a:r>
            <a:r>
              <a:rPr lang="en-US" sz="1800" b="1" dirty="0"/>
              <a:t>eager learning </a:t>
            </a:r>
            <a:r>
              <a:rPr lang="en-US" sz="1800" dirty="0"/>
              <a:t>does not wait for a new data instance and generalizes ahead of time using the whole training data. For this reason, eager learning algorithms do the actual classification faster. The second half of this lecture will be about the Naïve Bayes algorithm, which is an eager classifier.</a:t>
            </a:r>
          </a:p>
          <a:p>
            <a:pPr marL="0" indent="0">
              <a:buNone/>
            </a:pPr>
            <a:r>
              <a:rPr lang="en-US" sz="1800" dirty="0"/>
              <a:t>Eager algorithms must generalize all data using global approximations. In contrast, lazy methods work with local data and use local approximations. As a result, lazy methods could be useful for learning complex functions. </a:t>
            </a:r>
          </a:p>
          <a:p>
            <a:pPr marL="0" indent="0">
              <a:buNone/>
            </a:pPr>
            <a:r>
              <a:rPr lang="en-US" sz="1800" dirty="0"/>
              <a:t>Instance-based learning is a </a:t>
            </a:r>
            <a:r>
              <a:rPr lang="en-US" sz="1800" b="1" dirty="0"/>
              <a:t>non-parametric</a:t>
            </a:r>
            <a:r>
              <a:rPr lang="en-US" sz="1800" dirty="0"/>
              <a:t> learning method because no parameters are learned (the model does not have any parameters besides k).</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0E5768C8-B979-47D2-9D64-E67299E95E8E}"/>
              </a:ext>
            </a:extLst>
          </p:cNvPr>
          <p:cNvSpPr>
            <a:spLocks noGrp="1"/>
          </p:cNvSpPr>
          <p:nvPr>
            <p:ph type="sldNum" sz="quarter" idx="4"/>
          </p:nvPr>
        </p:nvSpPr>
        <p:spPr/>
        <p:txBody>
          <a:bodyPr/>
          <a:lstStyle/>
          <a:p>
            <a:fld id="{A99B023C-8B4C-4F85-AF05-F5A2E6966B7E}" type="slidenum">
              <a:rPr lang="en-US" smtClean="0"/>
              <a:pPr/>
              <a:t>4</a:t>
            </a:fld>
            <a:endParaRPr lang="en-US" dirty="0"/>
          </a:p>
        </p:txBody>
      </p:sp>
    </p:spTree>
    <p:extLst>
      <p:ext uri="{BB962C8B-B14F-4D97-AF65-F5344CB8AC3E}">
        <p14:creationId xmlns:p14="http://schemas.microsoft.com/office/powerpoint/2010/main" val="2481892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r>
              <a:rPr lang="en-US" dirty="0"/>
              <a:t>Diagnosing breast cancer with k-NN:</a:t>
            </a:r>
            <a:br>
              <a:rPr lang="en-US" dirty="0"/>
            </a:br>
            <a:r>
              <a:rPr lang="en-US" dirty="0"/>
              <a:t>evaluating model performance </a:t>
            </a:r>
            <a:r>
              <a:rPr lang="en-US" sz="2800" i="1" dirty="0"/>
              <a:t>(cont.)</a:t>
            </a:r>
            <a:endParaRPr lang="en-US" dirty="0"/>
          </a:p>
        </p:txBody>
      </p:sp>
      <p:sp>
        <p:nvSpPr>
          <p:cNvPr id="3" name="Content Placeholder 2"/>
          <p:cNvSpPr>
            <a:spLocks noGrp="1"/>
          </p:cNvSpPr>
          <p:nvPr>
            <p:ph idx="1"/>
          </p:nvPr>
        </p:nvSpPr>
        <p:spPr>
          <a:xfrm>
            <a:off x="443706" y="1447800"/>
            <a:ext cx="8485188" cy="4114800"/>
          </a:xfrm>
        </p:spPr>
        <p:txBody>
          <a:bodyPr/>
          <a:lstStyle/>
          <a:p>
            <a:pPr marL="0" indent="0">
              <a:buNone/>
            </a:pPr>
            <a:r>
              <a:rPr lang="en-US" sz="1500" dirty="0">
                <a:latin typeface="Courier New" panose="02070309020205020404" pitchFamily="49" charset="0"/>
                <a:cs typeface="Courier New" panose="02070309020205020404" pitchFamily="49" charset="0"/>
              </a:rPr>
              <a:t>&gt; </a:t>
            </a:r>
            <a:r>
              <a:rPr lang="en-US" sz="1500" dirty="0" err="1">
                <a:latin typeface="Courier New" panose="02070309020205020404" pitchFamily="49" charset="0"/>
                <a:cs typeface="Courier New" panose="02070309020205020404" pitchFamily="49" charset="0"/>
              </a:rPr>
              <a:t>wbcd_test_pred</a:t>
            </a:r>
            <a:r>
              <a:rPr lang="en-US" sz="1500" dirty="0">
                <a:latin typeface="Courier New" panose="02070309020205020404" pitchFamily="49" charset="0"/>
                <a:cs typeface="Courier New" panose="02070309020205020404" pitchFamily="49" charset="0"/>
              </a:rPr>
              <a:t> &lt;- </a:t>
            </a:r>
            <a:r>
              <a:rPr lang="en-US" sz="1500" dirty="0" err="1">
                <a:latin typeface="Courier New" panose="02070309020205020404" pitchFamily="49" charset="0"/>
                <a:cs typeface="Courier New" panose="02070309020205020404" pitchFamily="49" charset="0"/>
              </a:rPr>
              <a:t>knn</a:t>
            </a:r>
            <a:r>
              <a:rPr lang="en-US" sz="1500" dirty="0">
                <a:latin typeface="Courier New" panose="02070309020205020404" pitchFamily="49" charset="0"/>
                <a:cs typeface="Courier New" panose="02070309020205020404" pitchFamily="49" charset="0"/>
              </a:rPr>
              <a:t>(train = </a:t>
            </a:r>
            <a:r>
              <a:rPr lang="en-US" sz="1500" dirty="0" err="1">
                <a:latin typeface="Courier New" panose="02070309020205020404" pitchFamily="49" charset="0"/>
                <a:cs typeface="Courier New" panose="02070309020205020404" pitchFamily="49" charset="0"/>
              </a:rPr>
              <a:t>wbcd_train</a:t>
            </a:r>
            <a:r>
              <a:rPr lang="en-US" sz="1500" dirty="0">
                <a:latin typeface="Courier New" panose="02070309020205020404" pitchFamily="49" charset="0"/>
                <a:cs typeface="Courier New" panose="02070309020205020404" pitchFamily="49" charset="0"/>
              </a:rPr>
              <a:t>, test = </a:t>
            </a:r>
            <a:r>
              <a:rPr lang="en-US" sz="1500" dirty="0" err="1">
                <a:latin typeface="Courier New" panose="02070309020205020404" pitchFamily="49" charset="0"/>
                <a:cs typeface="Courier New" panose="02070309020205020404" pitchFamily="49" charset="0"/>
              </a:rPr>
              <a:t>wbcd_test</a:t>
            </a: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cl = </a:t>
            </a:r>
            <a:r>
              <a:rPr lang="en-US" sz="1500" dirty="0" err="1">
                <a:latin typeface="Courier New" panose="02070309020205020404" pitchFamily="49" charset="0"/>
                <a:cs typeface="Courier New" panose="02070309020205020404" pitchFamily="49" charset="0"/>
              </a:rPr>
              <a:t>wbcd_train_labels</a:t>
            </a:r>
            <a:r>
              <a:rPr lang="en-US" sz="1500" dirty="0">
                <a:latin typeface="Courier New" panose="02070309020205020404" pitchFamily="49" charset="0"/>
                <a:cs typeface="Courier New" panose="02070309020205020404" pitchFamily="49" charset="0"/>
              </a:rPr>
              <a:t>, k = 21)	# runs the k-NN algorithm</a:t>
            </a:r>
          </a:p>
          <a:p>
            <a:pPr marL="0" indent="0">
              <a:buNone/>
            </a:pPr>
            <a:r>
              <a:rPr lang="en-US" sz="1500" dirty="0">
                <a:latin typeface="Courier New" panose="02070309020205020404" pitchFamily="49" charset="0"/>
                <a:cs typeface="Courier New" panose="02070309020205020404" pitchFamily="49" charset="0"/>
              </a:rPr>
              <a:t>&gt; </a:t>
            </a:r>
            <a:r>
              <a:rPr lang="en-US" sz="1500" dirty="0" err="1">
                <a:latin typeface="Courier New" panose="02070309020205020404" pitchFamily="49" charset="0"/>
                <a:cs typeface="Courier New" panose="02070309020205020404" pitchFamily="49" charset="0"/>
              </a:rPr>
              <a:t>CrossTable</a:t>
            </a:r>
            <a:r>
              <a:rPr lang="en-US" sz="1500" dirty="0">
                <a:latin typeface="Courier New" panose="02070309020205020404" pitchFamily="49" charset="0"/>
                <a:cs typeface="Courier New" panose="02070309020205020404" pitchFamily="49" charset="0"/>
              </a:rPr>
              <a:t>(x = </a:t>
            </a:r>
            <a:r>
              <a:rPr lang="en-US" sz="1500" dirty="0" err="1">
                <a:latin typeface="Courier New" panose="02070309020205020404" pitchFamily="49" charset="0"/>
                <a:cs typeface="Courier New" panose="02070309020205020404" pitchFamily="49" charset="0"/>
              </a:rPr>
              <a:t>wbcd_test_labels</a:t>
            </a:r>
            <a:r>
              <a:rPr lang="en-US" sz="1500" dirty="0">
                <a:latin typeface="Courier New" panose="02070309020205020404" pitchFamily="49" charset="0"/>
                <a:cs typeface="Courier New" panose="02070309020205020404" pitchFamily="49" charset="0"/>
              </a:rPr>
              <a:t>, y = </a:t>
            </a:r>
            <a:r>
              <a:rPr lang="en-US" sz="1500" dirty="0" err="1">
                <a:latin typeface="Courier New" panose="02070309020205020404" pitchFamily="49" charset="0"/>
                <a:cs typeface="Courier New" panose="02070309020205020404" pitchFamily="49" charset="0"/>
              </a:rPr>
              <a:t>wbcd_test_pred</a:t>
            </a: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prop.chisq</a:t>
            </a:r>
            <a:r>
              <a:rPr lang="en-US" sz="1500" dirty="0">
                <a:latin typeface="Courier New" panose="02070309020205020404" pitchFamily="49" charset="0"/>
                <a:cs typeface="Courier New" panose="02070309020205020404" pitchFamily="49" charset="0"/>
              </a:rPr>
              <a:t> = FALSE)			# builds a crosstab</a:t>
            </a:r>
          </a:p>
          <a:p>
            <a:pPr marL="0" indent="0">
              <a:buNone/>
            </a:pP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wbcd_test_pred</a:t>
            </a:r>
            <a:r>
              <a:rPr lang="en-US" sz="1500" dirty="0">
                <a:latin typeface="Courier New" panose="02070309020205020404" pitchFamily="49" charset="0"/>
                <a:cs typeface="Courier New" panose="02070309020205020404" pitchFamily="49" charset="0"/>
              </a:rPr>
              <a:t> </a:t>
            </a:r>
          </a:p>
          <a:p>
            <a:pPr marL="0" indent="0">
              <a:buNone/>
            </a:pPr>
            <a:r>
              <a:rPr lang="en-US" sz="1500" dirty="0" err="1">
                <a:latin typeface="Courier New" panose="02070309020205020404" pitchFamily="49" charset="0"/>
                <a:cs typeface="Courier New" panose="02070309020205020404" pitchFamily="49" charset="0"/>
              </a:rPr>
              <a:t>wbcd_test_labels</a:t>
            </a:r>
            <a:r>
              <a:rPr lang="en-US" sz="1500" dirty="0">
                <a:latin typeface="Courier New" panose="02070309020205020404" pitchFamily="49" charset="0"/>
                <a:cs typeface="Courier New" panose="02070309020205020404" pitchFamily="49" charset="0"/>
              </a:rPr>
              <a:t> |    Benign | Malignant | Row Total | </a:t>
            </a:r>
          </a:p>
          <a:p>
            <a:pPr marL="0" indent="0">
              <a:buNone/>
            </a:pP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Benign |        61 |         0 |        61 | </a:t>
            </a:r>
          </a:p>
          <a:p>
            <a:pPr marL="0" indent="0">
              <a:buNone/>
            </a:pPr>
            <a:r>
              <a:rPr lang="en-US" sz="1500" dirty="0">
                <a:latin typeface="Courier New" panose="02070309020205020404" pitchFamily="49" charset="0"/>
                <a:cs typeface="Courier New" panose="02070309020205020404" pitchFamily="49" charset="0"/>
              </a:rPr>
              <a:t>                 |     1.000 |     0.000 |     0.610 | </a:t>
            </a:r>
          </a:p>
          <a:p>
            <a:pPr marL="0" indent="0">
              <a:buNone/>
            </a:pPr>
            <a:r>
              <a:rPr lang="en-US" sz="1500" dirty="0">
                <a:latin typeface="Courier New" panose="02070309020205020404" pitchFamily="49" charset="0"/>
                <a:cs typeface="Courier New" panose="02070309020205020404" pitchFamily="49" charset="0"/>
              </a:rPr>
              <a:t>                 |     0.924 |     0.000 |           | </a:t>
            </a:r>
          </a:p>
          <a:p>
            <a:pPr marL="0" indent="0">
              <a:buNone/>
            </a:pPr>
            <a:r>
              <a:rPr lang="en-US" sz="1500" dirty="0">
                <a:latin typeface="Courier New" panose="02070309020205020404" pitchFamily="49" charset="0"/>
                <a:cs typeface="Courier New" panose="02070309020205020404" pitchFamily="49" charset="0"/>
              </a:rPr>
              <a:t>                 |     0.610 |     0.000 |           | </a:t>
            </a:r>
          </a:p>
          <a:p>
            <a:pPr marL="0" indent="0">
              <a:buNone/>
            </a:pP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Malignant |         5 |        34 |        39 | </a:t>
            </a:r>
          </a:p>
          <a:p>
            <a:pPr marL="0" indent="0">
              <a:buNone/>
            </a:pPr>
            <a:r>
              <a:rPr lang="en-US" sz="1500" dirty="0">
                <a:latin typeface="Courier New" panose="02070309020205020404" pitchFamily="49" charset="0"/>
                <a:cs typeface="Courier New" panose="02070309020205020404" pitchFamily="49" charset="0"/>
              </a:rPr>
              <a:t>                 |     0.128 |     0.872 |     0.390 | </a:t>
            </a:r>
          </a:p>
          <a:p>
            <a:pPr marL="0" indent="0">
              <a:buNone/>
            </a:pPr>
            <a:r>
              <a:rPr lang="en-US" sz="1500" dirty="0">
                <a:latin typeface="Courier New" panose="02070309020205020404" pitchFamily="49" charset="0"/>
                <a:cs typeface="Courier New" panose="02070309020205020404" pitchFamily="49" charset="0"/>
              </a:rPr>
              <a:t>                 |     0.076 |     1.000 |           | </a:t>
            </a:r>
          </a:p>
          <a:p>
            <a:pPr marL="0" indent="0">
              <a:buNone/>
            </a:pPr>
            <a:r>
              <a:rPr lang="en-US" sz="1500" dirty="0">
                <a:latin typeface="Courier New" panose="02070309020205020404" pitchFamily="49" charset="0"/>
                <a:cs typeface="Courier New" panose="02070309020205020404" pitchFamily="49" charset="0"/>
              </a:rPr>
              <a:t>                 |     0.050 |     0.340 |           | </a:t>
            </a:r>
          </a:p>
          <a:p>
            <a:pPr marL="0" indent="0">
              <a:buNone/>
            </a:pPr>
            <a:r>
              <a:rPr lang="en-US" sz="1500" dirty="0">
                <a:latin typeface="Courier New" panose="02070309020205020404" pitchFamily="49" charset="0"/>
                <a:cs typeface="Courier New" panose="02070309020205020404" pitchFamily="49" charset="0"/>
              </a:rPr>
              <a:t>-----------------|-----------|-----------|-----------|</a:t>
            </a:r>
          </a:p>
          <a:p>
            <a:pPr marL="0" indent="0">
              <a:buNone/>
            </a:pPr>
            <a:r>
              <a:rPr lang="en-US" sz="1500" dirty="0">
                <a:latin typeface="Courier New" panose="02070309020205020404" pitchFamily="49" charset="0"/>
                <a:cs typeface="Courier New" panose="02070309020205020404" pitchFamily="49" charset="0"/>
              </a:rPr>
              <a:t>    Column Total |        66 |        34 |       100 | </a:t>
            </a:r>
          </a:p>
          <a:p>
            <a:pPr marL="0" indent="0">
              <a:buNone/>
            </a:pPr>
            <a:r>
              <a:rPr lang="en-US" sz="1500" dirty="0">
                <a:latin typeface="Courier New" panose="02070309020205020404" pitchFamily="49" charset="0"/>
                <a:cs typeface="Courier New" panose="02070309020205020404" pitchFamily="49" charset="0"/>
              </a:rPr>
              <a:t>                 |     0.660 |     0.340 |           | </a:t>
            </a:r>
          </a:p>
          <a:p>
            <a:pPr marL="0" indent="0">
              <a:buNone/>
            </a:pPr>
            <a:r>
              <a:rPr lang="en-US" sz="1500" dirty="0">
                <a:latin typeface="Courier New" panose="02070309020205020404" pitchFamily="49" charset="0"/>
                <a:cs typeface="Courier New" panose="02070309020205020404" pitchFamily="49" charset="0"/>
              </a:rPr>
              <a:t>-----------------|-----------|-----------|-----------|</a:t>
            </a:r>
          </a:p>
          <a:p>
            <a:pPr marL="0" indent="0">
              <a:buNone/>
            </a:pPr>
            <a:endParaRPr lang="en-US" sz="15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A80D75E-CDD3-4C69-B2A9-C51FF52B8C01}"/>
              </a:ext>
            </a:extLst>
          </p:cNvPr>
          <p:cNvSpPr>
            <a:spLocks noGrp="1"/>
          </p:cNvSpPr>
          <p:nvPr>
            <p:ph type="sldNum" sz="quarter" idx="4"/>
          </p:nvPr>
        </p:nvSpPr>
        <p:spPr/>
        <p:txBody>
          <a:bodyPr/>
          <a:lstStyle/>
          <a:p>
            <a:fld id="{A99B023C-8B4C-4F85-AF05-F5A2E6966B7E}" type="slidenum">
              <a:rPr lang="en-US" smtClean="0"/>
              <a:pPr/>
              <a:t>40</a:t>
            </a:fld>
            <a:endParaRPr lang="en-US" dirty="0"/>
          </a:p>
        </p:txBody>
      </p:sp>
    </p:spTree>
    <p:extLst>
      <p:ext uri="{BB962C8B-B14F-4D97-AF65-F5344CB8AC3E}">
        <p14:creationId xmlns:p14="http://schemas.microsoft.com/office/powerpoint/2010/main" val="3357818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382000" cy="1143000"/>
          </a:xfrm>
        </p:spPr>
        <p:txBody>
          <a:bodyPr/>
          <a:lstStyle/>
          <a:p>
            <a:r>
              <a:rPr lang="en-US" dirty="0"/>
              <a:t>Diagnosing breast cancer with k-NN:</a:t>
            </a:r>
            <a:br>
              <a:rPr lang="en-US" dirty="0"/>
            </a:br>
            <a:r>
              <a:rPr lang="en-US" dirty="0"/>
              <a:t>evaluating model performance </a:t>
            </a:r>
            <a:r>
              <a:rPr lang="en-US" sz="2800" i="1" dirty="0"/>
              <a:t>(cont.)</a:t>
            </a:r>
            <a:endParaRPr lang="en-US" dirty="0"/>
          </a:p>
        </p:txBody>
      </p:sp>
      <p:sp>
        <p:nvSpPr>
          <p:cNvPr id="3" name="Content Placeholder 2"/>
          <p:cNvSpPr>
            <a:spLocks noGrp="1"/>
          </p:cNvSpPr>
          <p:nvPr>
            <p:ph idx="1"/>
          </p:nvPr>
        </p:nvSpPr>
        <p:spPr>
          <a:xfrm>
            <a:off x="457200" y="1946275"/>
            <a:ext cx="8485188" cy="4114800"/>
          </a:xfrm>
        </p:spPr>
        <p:txBody>
          <a:bodyPr/>
          <a:lstStyle/>
          <a:p>
            <a:pPr marL="0" indent="0">
              <a:buNone/>
            </a:pPr>
            <a:r>
              <a:rPr lang="en-US" sz="1800" dirty="0"/>
              <a:t>After the z-score normalization, we can try running the </a:t>
            </a:r>
            <a:r>
              <a:rPr lang="en-US" sz="1800" dirty="0" err="1"/>
              <a:t>knn</a:t>
            </a:r>
            <a:r>
              <a:rPr lang="en-US" sz="1800" dirty="0"/>
              <a:t> function with different values of k:</a:t>
            </a:r>
          </a:p>
          <a:p>
            <a:pPr marL="0" indent="0">
              <a:buNone/>
            </a:pPr>
            <a:r>
              <a:rPr lang="en-US" sz="1800" dirty="0"/>
              <a:t>k  value	 False negatives	 False positives 		Error total</a:t>
            </a:r>
          </a:p>
          <a:p>
            <a:pPr marL="0" indent="0">
              <a:buNone/>
            </a:pPr>
            <a:r>
              <a:rPr lang="en-US" sz="1800" dirty="0"/>
              <a:t>1	3			2			5</a:t>
            </a:r>
          </a:p>
          <a:p>
            <a:pPr marL="0" indent="0">
              <a:buNone/>
            </a:pPr>
            <a:r>
              <a:rPr lang="en-US" sz="1800" dirty="0"/>
              <a:t>5	2			1			3</a:t>
            </a:r>
          </a:p>
          <a:p>
            <a:pPr marL="0" indent="0">
              <a:buNone/>
            </a:pPr>
            <a:r>
              <a:rPr lang="en-US" sz="1800" dirty="0"/>
              <a:t>10	3			1			4</a:t>
            </a:r>
          </a:p>
          <a:p>
            <a:pPr marL="0" indent="0">
              <a:buNone/>
            </a:pPr>
            <a:r>
              <a:rPr lang="en-US" sz="1800" dirty="0"/>
              <a:t>15	3			0			3</a:t>
            </a:r>
          </a:p>
          <a:p>
            <a:pPr marL="0" indent="0">
              <a:buNone/>
            </a:pPr>
            <a:r>
              <a:rPr lang="en-US" sz="1800" dirty="0"/>
              <a:t>25	5			0			5</a:t>
            </a:r>
          </a:p>
          <a:p>
            <a:pPr marL="0" indent="0">
              <a:buNone/>
            </a:pPr>
            <a:r>
              <a:rPr lang="en-US" sz="1800" dirty="0"/>
              <a:t>30	5			0			5</a:t>
            </a:r>
          </a:p>
          <a:p>
            <a:pPr marL="0" indent="0">
              <a:buNone/>
            </a:pPr>
            <a:r>
              <a:rPr lang="en-US" sz="1800" dirty="0"/>
              <a:t>40	4			0			4</a:t>
            </a:r>
          </a:p>
          <a:p>
            <a:pPr marL="0" indent="0">
              <a:buNone/>
            </a:pPr>
            <a:r>
              <a:rPr lang="en-US" sz="1800" dirty="0"/>
              <a:t>60	5			0			5</a:t>
            </a:r>
          </a:p>
          <a:p>
            <a:pPr marL="0" indent="0">
              <a:buNone/>
            </a:pPr>
            <a:r>
              <a:rPr lang="en-US" sz="1800" dirty="0"/>
              <a:t>For this particular problem, z-score normalization did not produce an improvement.</a:t>
            </a:r>
          </a:p>
          <a:p>
            <a:pPr marL="0" indent="0">
              <a:buNone/>
            </a:pPr>
            <a:endParaRPr lang="en-US" sz="1800" dirty="0"/>
          </a:p>
        </p:txBody>
      </p:sp>
      <p:sp>
        <p:nvSpPr>
          <p:cNvPr id="4" name="Slide Number Placeholder 3">
            <a:extLst>
              <a:ext uri="{FF2B5EF4-FFF2-40B4-BE49-F238E27FC236}">
                <a16:creationId xmlns:a16="http://schemas.microsoft.com/office/drawing/2014/main" id="{9E66170F-142A-4257-92B2-1200CAA8A517}"/>
              </a:ext>
            </a:extLst>
          </p:cNvPr>
          <p:cNvSpPr>
            <a:spLocks noGrp="1"/>
          </p:cNvSpPr>
          <p:nvPr>
            <p:ph type="sldNum" sz="quarter" idx="4"/>
          </p:nvPr>
        </p:nvSpPr>
        <p:spPr/>
        <p:txBody>
          <a:bodyPr/>
          <a:lstStyle/>
          <a:p>
            <a:fld id="{A99B023C-8B4C-4F85-AF05-F5A2E6966B7E}" type="slidenum">
              <a:rPr lang="en-US" smtClean="0"/>
              <a:pPr/>
              <a:t>41</a:t>
            </a:fld>
            <a:endParaRPr lang="en-US" dirty="0"/>
          </a:p>
        </p:txBody>
      </p:sp>
    </p:spTree>
    <p:extLst>
      <p:ext uri="{BB962C8B-B14F-4D97-AF65-F5344CB8AC3E}">
        <p14:creationId xmlns:p14="http://schemas.microsoft.com/office/powerpoint/2010/main" val="2928743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6"/>
          <p:cNvSpPr txBox="1">
            <a:spLocks noChangeArrowheads="1"/>
          </p:cNvSpPr>
          <p:nvPr/>
        </p:nvSpPr>
        <p:spPr bwMode="auto">
          <a:xfrm>
            <a:off x="838200" y="2362200"/>
            <a:ext cx="7620000" cy="1754326"/>
          </a:xfrm>
          <a:prstGeom prst="rect">
            <a:avLst/>
          </a:prstGeom>
          <a:noFill/>
          <a:ln w="9525">
            <a:noFill/>
            <a:miter lim="800000"/>
            <a:headEnd/>
            <a:tailEnd/>
          </a:ln>
          <a:effectLst/>
        </p:spPr>
        <p:txBody>
          <a:bodyPr wrap="square">
            <a:spAutoFit/>
          </a:bodyPr>
          <a:lstStyle/>
          <a:p>
            <a:pPr algn="ctr"/>
            <a:r>
              <a:rPr lang="en-US" sz="3600" b="1" dirty="0">
                <a:solidFill>
                  <a:srgbClr val="FFFF00"/>
                </a:solidFill>
                <a:latin typeface="+mn-lt"/>
              </a:rPr>
              <a:t>Probabilistic Learning –</a:t>
            </a:r>
          </a:p>
          <a:p>
            <a:pPr algn="ctr"/>
            <a:r>
              <a:rPr lang="en-US" sz="3600" b="1" dirty="0">
                <a:solidFill>
                  <a:srgbClr val="FFFF00"/>
                </a:solidFill>
                <a:latin typeface="+mn-lt"/>
              </a:rPr>
              <a:t>Classification Using</a:t>
            </a:r>
          </a:p>
          <a:p>
            <a:pPr algn="ctr"/>
            <a:r>
              <a:rPr lang="en-US" sz="3600" b="1" dirty="0">
                <a:solidFill>
                  <a:srgbClr val="FFFF00"/>
                </a:solidFill>
                <a:latin typeface="+mn-lt"/>
              </a:rPr>
              <a:t>Naive Bayes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
            <a:ext cx="7772400" cy="1143000"/>
          </a:xfrm>
        </p:spPr>
        <p:txBody>
          <a:bodyPr/>
          <a:lstStyle/>
          <a:p>
            <a:r>
              <a:rPr lang="en-US" dirty="0"/>
              <a:t>Bayesian classifiers</a:t>
            </a:r>
          </a:p>
        </p:txBody>
      </p:sp>
      <p:sp>
        <p:nvSpPr>
          <p:cNvPr id="3" name="Content Placeholder 2"/>
          <p:cNvSpPr>
            <a:spLocks noGrp="1"/>
          </p:cNvSpPr>
          <p:nvPr>
            <p:ph idx="1"/>
          </p:nvPr>
        </p:nvSpPr>
        <p:spPr>
          <a:xfrm>
            <a:off x="381000" y="1120140"/>
            <a:ext cx="8763000" cy="4114800"/>
          </a:xfrm>
        </p:spPr>
        <p:txBody>
          <a:bodyPr/>
          <a:lstStyle/>
          <a:p>
            <a:pPr marL="0" indent="0">
              <a:buNone/>
            </a:pPr>
            <a:r>
              <a:rPr lang="en-US" sz="1700" dirty="0">
                <a:effectLst>
                  <a:outerShdw blurRad="38100" dist="38100" dir="2700000" algn="tl">
                    <a:srgbClr val="000000">
                      <a:alpha val="43137"/>
                    </a:srgbClr>
                  </a:outerShdw>
                </a:effectLst>
              </a:rPr>
              <a:t>The statement in your textbook that </a:t>
            </a:r>
            <a:r>
              <a:rPr lang="en-US" sz="1700" dirty="0"/>
              <a:t>weather forecasts use data from past events to predict the weather is not quite correct. Short-term weather forecasts do not extrapolate past weather histories, instead they use complex computer models that take several inputs, such as the current weather conditions, and produce a probabilistic forecast.  The computer models use several ML techniques to improve their performance.</a:t>
            </a:r>
          </a:p>
          <a:p>
            <a:pPr marL="0" indent="0">
              <a:buNone/>
            </a:pPr>
            <a:r>
              <a:rPr lang="en-US" sz="1800" dirty="0"/>
              <a:t>The earliest attempts to use Bayesian classifiers go back to well before World War II. Then, nobody used the term machine learning , but the goal was essentially the same: predict an example’s class based on the known attribute values. Here is the essence of Bayesian classifiers: using the Bayesian probabilistic theory, calculate for each class the probability of the given example belonging to it, and then choose the class with the highest value. In general, Bayesian classification follows three steps:</a:t>
            </a:r>
          </a:p>
          <a:p>
            <a:pPr marL="0" indent="0">
              <a:buNone/>
            </a:pPr>
            <a:r>
              <a:rPr lang="en-US" sz="1800" dirty="0"/>
              <a:t>- For each class C</a:t>
            </a:r>
            <a:r>
              <a:rPr lang="en-US" sz="1800" baseline="-25000" dirty="0"/>
              <a:t>i</a:t>
            </a:r>
            <a:r>
              <a:rPr lang="en-US" sz="1800" dirty="0"/>
              <a:t> compute the probability P(C</a:t>
            </a:r>
            <a:r>
              <a:rPr lang="en-US" sz="1800" baseline="-25000" dirty="0"/>
              <a:t>i</a:t>
            </a:r>
            <a:r>
              <a:rPr lang="en-US" sz="1800" dirty="0"/>
              <a:t>) of its occurring (we have a finite set of classes, C</a:t>
            </a:r>
            <a:r>
              <a:rPr lang="en-US" sz="1800" baseline="-25000" dirty="0"/>
              <a:t>1</a:t>
            </a:r>
            <a:r>
              <a:rPr lang="en-US" sz="1800" dirty="0"/>
              <a:t>, C</a:t>
            </a:r>
            <a:r>
              <a:rPr lang="en-US" sz="1800" baseline="-25000" dirty="0"/>
              <a:t>2</a:t>
            </a:r>
            <a:r>
              <a:rPr lang="en-US" sz="1800" dirty="0"/>
              <a:t>, C</a:t>
            </a:r>
            <a:r>
              <a:rPr lang="en-US" sz="1800" baseline="-25000" dirty="0"/>
              <a:t>3</a:t>
            </a:r>
            <a:r>
              <a:rPr lang="en-US" sz="1800" dirty="0"/>
              <a:t> …). These are called prior probabilities and they do not depend on the data example.</a:t>
            </a:r>
          </a:p>
          <a:p>
            <a:pPr marL="0" indent="0">
              <a:buNone/>
            </a:pPr>
            <a:r>
              <a:rPr lang="en-US" sz="1700" dirty="0"/>
              <a:t>- Compute the conditional probability of observing the data example for each given class, P(D | C</a:t>
            </a:r>
            <a:r>
              <a:rPr lang="en-US" sz="1700" baseline="-25000" dirty="0"/>
              <a:t>i</a:t>
            </a:r>
            <a:r>
              <a:rPr lang="en-US" sz="1700" dirty="0"/>
              <a:t>). This is called likelihood, i.e., how likely is to observe the data example D for a given class C</a:t>
            </a:r>
            <a:r>
              <a:rPr lang="en-US" sz="1700" baseline="-25000" dirty="0"/>
              <a:t>i</a:t>
            </a:r>
            <a:r>
              <a:rPr lang="en-US" sz="1700" dirty="0"/>
              <a:t>. </a:t>
            </a:r>
          </a:p>
          <a:p>
            <a:pPr marL="0" indent="0">
              <a:buNone/>
            </a:pPr>
            <a:r>
              <a:rPr lang="en-US" sz="1700" dirty="0"/>
              <a:t>- Choose the class with the maximum </a:t>
            </a:r>
            <a:r>
              <a:rPr lang="en-US" sz="1600" dirty="0"/>
              <a:t>P(D | C</a:t>
            </a:r>
            <a:r>
              <a:rPr lang="en-US" sz="1600" baseline="-25000" dirty="0"/>
              <a:t>i</a:t>
            </a:r>
            <a:r>
              <a:rPr lang="en-US" sz="1600" dirty="0"/>
              <a:t>) * P(C</a:t>
            </a:r>
            <a:r>
              <a:rPr lang="en-US" sz="1600" baseline="-25000" dirty="0"/>
              <a:t>i</a:t>
            </a:r>
            <a:r>
              <a:rPr lang="en-US" sz="1600" dirty="0"/>
              <a:t>) </a:t>
            </a:r>
            <a:r>
              <a:rPr lang="en-US" sz="1700" dirty="0"/>
              <a:t>.</a:t>
            </a:r>
          </a:p>
          <a:p>
            <a:pPr marL="0" indent="0">
              <a:buNone/>
            </a:pPr>
            <a:endParaRPr lang="en-US" sz="1700"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0C01013A-DC8B-4AE7-874B-976053444BA6}"/>
              </a:ext>
            </a:extLst>
          </p:cNvPr>
          <p:cNvSpPr>
            <a:spLocks noGrp="1"/>
          </p:cNvSpPr>
          <p:nvPr>
            <p:ph type="sldNum" sz="quarter" idx="4"/>
          </p:nvPr>
        </p:nvSpPr>
        <p:spPr/>
        <p:txBody>
          <a:bodyPr/>
          <a:lstStyle/>
          <a:p>
            <a:fld id="{A99B023C-8B4C-4F85-AF05-F5A2E6966B7E}" type="slidenum">
              <a:rPr lang="en-US" smtClean="0"/>
              <a:pPr/>
              <a:t>43</a:t>
            </a:fld>
            <a:endParaRPr lang="en-US" dirty="0"/>
          </a:p>
        </p:txBody>
      </p:sp>
    </p:spTree>
    <p:extLst>
      <p:ext uri="{BB962C8B-B14F-4D97-AF65-F5344CB8AC3E}">
        <p14:creationId xmlns:p14="http://schemas.microsoft.com/office/powerpoint/2010/main" val="1644465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classifiers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371600"/>
                <a:ext cx="8561388" cy="4114800"/>
              </a:xfrm>
            </p:spPr>
            <p:txBody>
              <a:bodyPr/>
              <a:lstStyle/>
              <a:p>
                <a:pPr marL="0" indent="0">
                  <a:buNone/>
                </a:pPr>
                <a:r>
                  <a:rPr lang="en-US" sz="1800" dirty="0"/>
                  <a:t>It is not hard to imagine situations in which the data are not the only available source of information about the population or about the system to be modeled. The Bayesian method provides a principled way to incorporate this external information into the data-analysis process. The process starts with an already given probability distribution for the analyzed data set. As this distribution is given before any data is considered, it is called a </a:t>
                </a:r>
                <a:r>
                  <a:rPr lang="en-US" sz="1800" i="1" dirty="0"/>
                  <a:t>prior distribution. </a:t>
                </a:r>
                <a:r>
                  <a:rPr lang="en-US" sz="1800" dirty="0"/>
                  <a:t>The new data set updates this prior distribution into a </a:t>
                </a:r>
                <a:r>
                  <a:rPr lang="en-US" sz="1800" i="1" dirty="0"/>
                  <a:t>posterior distribution. </a:t>
                </a:r>
                <a:r>
                  <a:rPr lang="en-US" sz="1800" dirty="0"/>
                  <a:t>The basic tool for this updating is the Bayes Theorem.</a:t>
                </a:r>
              </a:p>
              <a:p>
                <a:pPr marL="0" indent="0">
                  <a:buNone/>
                </a:pPr>
                <a:r>
                  <a:rPr lang="en-US" sz="1800" dirty="0"/>
                  <a:t>Let D be a data sample whose class label is unknown. Let H be some hypothesis: such that the data sample D belongs to a specific class C for example. We want to determine P(H|D), the probability that the hypothesis H holds given the observed data sample D. P(H|D) is the posterior probability representing our confidence in the hypothesis after D is given. In contrast, P(H) is the prior probability of H for any sample, regardless of how the data in the sample looks. The posterior probability P(H|D) is based on more information then the prior probability P(H). The Bayesian Theorem provides a way of calculating the posterior probability P(H|D) using probabilities P(H), P(D), and P(D|H). The basic relation is P(H|D)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𝐷</m:t>
                            </m:r>
                          </m:e>
                          <m:e>
                            <m:r>
                              <a:rPr lang="en-US" sz="1800" b="0" i="1" smtClean="0">
                                <a:latin typeface="Cambria Math" panose="02040503050406030204" pitchFamily="18" charset="0"/>
                              </a:rPr>
                              <m:t>𝐻</m:t>
                            </m:r>
                          </m:e>
                        </m:d>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𝐻</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𝐷</m:t>
                        </m:r>
                        <m:r>
                          <a:rPr lang="en-US" sz="1800" b="0" i="1" smtClean="0">
                            <a:latin typeface="Cambria Math" panose="02040503050406030204" pitchFamily="18" charset="0"/>
                          </a:rPr>
                          <m:t>)</m:t>
                        </m:r>
                      </m:den>
                    </m:f>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371600"/>
                <a:ext cx="8561388" cy="4114800"/>
              </a:xfrm>
              <a:blipFill rotWithShape="0">
                <a:blip r:embed="rId2"/>
                <a:stretch>
                  <a:fillRect l="-712" t="-889" r="-1496" b="-228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0444C2-9CC0-4AE2-A3F4-BB621BA0A411}"/>
              </a:ext>
            </a:extLst>
          </p:cNvPr>
          <p:cNvSpPr>
            <a:spLocks noGrp="1"/>
          </p:cNvSpPr>
          <p:nvPr>
            <p:ph type="sldNum" sz="quarter" idx="4"/>
          </p:nvPr>
        </p:nvSpPr>
        <p:spPr/>
        <p:txBody>
          <a:bodyPr/>
          <a:lstStyle/>
          <a:p>
            <a:fld id="{A99B023C-8B4C-4F85-AF05-F5A2E6966B7E}" type="slidenum">
              <a:rPr lang="en-US" smtClean="0"/>
              <a:pPr/>
              <a:t>44</a:t>
            </a:fld>
            <a:endParaRPr lang="en-US" dirty="0"/>
          </a:p>
        </p:txBody>
      </p:sp>
    </p:spTree>
    <p:extLst>
      <p:ext uri="{BB962C8B-B14F-4D97-AF65-F5344CB8AC3E}">
        <p14:creationId xmlns:p14="http://schemas.microsoft.com/office/powerpoint/2010/main" val="1235911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772400" cy="1143000"/>
          </a:xfrm>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838200"/>
                <a:ext cx="8713788" cy="4114800"/>
              </a:xfrm>
            </p:spPr>
            <p:txBody>
              <a:bodyPr/>
              <a:lstStyle/>
              <a:p>
                <a:pPr marL="0" indent="0">
                  <a:buNone/>
                </a:pPr>
                <a:r>
                  <a:rPr lang="en-US" sz="1800" dirty="0"/>
                  <a:t>We know that when two events are dependent, the probability of both occurring is:</a:t>
                </a:r>
              </a:p>
              <a:p>
                <a:pPr marL="0" indent="0">
                  <a:buNone/>
                </a:pPr>
                <a:r>
                  <a:rPr lang="en-US" sz="1800" i="1" dirty="0"/>
                  <a:t>(1)	P</a:t>
                </a:r>
                <a:r>
                  <a:rPr lang="en-US" sz="1800" dirty="0"/>
                  <a:t>(</a:t>
                </a:r>
                <a:r>
                  <a:rPr lang="en-US" sz="1800" i="1" dirty="0"/>
                  <a:t>A, B</a:t>
                </a:r>
                <a:r>
                  <a:rPr lang="en-US" sz="1800" dirty="0"/>
                  <a:t>) =  </a:t>
                </a:r>
                <a:r>
                  <a:rPr lang="en-US" sz="1800" i="1" dirty="0"/>
                  <a:t>P</a:t>
                </a:r>
                <a:r>
                  <a:rPr lang="en-US" sz="1800" dirty="0"/>
                  <a:t>(</a:t>
                </a:r>
                <a:r>
                  <a:rPr lang="en-US" sz="1800" i="1" dirty="0"/>
                  <a:t>A</a:t>
                </a:r>
                <a:r>
                  <a:rPr lang="en-US" sz="1800" dirty="0"/>
                  <a:t>)  * </a:t>
                </a:r>
                <a:r>
                  <a:rPr lang="en-US" sz="1800" i="1" dirty="0"/>
                  <a:t>P</a:t>
                </a:r>
                <a:r>
                  <a:rPr lang="en-US" sz="1800" dirty="0"/>
                  <a:t>(</a:t>
                </a:r>
                <a:r>
                  <a:rPr lang="en-US" sz="1800" i="1" dirty="0"/>
                  <a:t>B | A</a:t>
                </a:r>
                <a:r>
                  <a:rPr lang="en-US" sz="1800" dirty="0"/>
                  <a:t>)</a:t>
                </a:r>
              </a:p>
              <a:p>
                <a:pPr marL="0" indent="0">
                  <a:buNone/>
                </a:pPr>
                <a:r>
                  <a:rPr lang="en-US" sz="1800" dirty="0"/>
                  <a:t>In this formula, if we replace A with B and B with A, we get:</a:t>
                </a:r>
              </a:p>
              <a:p>
                <a:pPr marL="0" indent="0">
                  <a:buNone/>
                </a:pPr>
                <a:r>
                  <a:rPr lang="en-US" sz="1800" i="1" dirty="0"/>
                  <a:t>(3) 	P</a:t>
                </a:r>
                <a:r>
                  <a:rPr lang="en-US" sz="1800" dirty="0"/>
                  <a:t>(</a:t>
                </a:r>
                <a:r>
                  <a:rPr lang="en-US" sz="1800" i="1" dirty="0"/>
                  <a:t>B, A</a:t>
                </a:r>
                <a:r>
                  <a:rPr lang="en-US" sz="1800" dirty="0"/>
                  <a:t>) =  </a:t>
                </a:r>
                <a:r>
                  <a:rPr lang="en-US" sz="1800" i="1" dirty="0"/>
                  <a:t>P</a:t>
                </a:r>
                <a:r>
                  <a:rPr lang="en-US" sz="1800" dirty="0"/>
                  <a:t>(</a:t>
                </a:r>
                <a:r>
                  <a:rPr lang="en-US" sz="1800" i="1" dirty="0"/>
                  <a:t>B</a:t>
                </a:r>
                <a:r>
                  <a:rPr lang="en-US" sz="1800" dirty="0"/>
                  <a:t>)  * </a:t>
                </a:r>
                <a:r>
                  <a:rPr lang="en-US" sz="1800" i="1" dirty="0"/>
                  <a:t>P</a:t>
                </a:r>
                <a:r>
                  <a:rPr lang="en-US" sz="1800" dirty="0"/>
                  <a:t>(</a:t>
                </a:r>
                <a:r>
                  <a:rPr lang="en-US" sz="1800" i="1" dirty="0"/>
                  <a:t>A | B</a:t>
                </a:r>
                <a:r>
                  <a:rPr lang="en-US" sz="1800" dirty="0"/>
                  <a:t>) </a:t>
                </a:r>
              </a:p>
              <a:p>
                <a:pPr marL="0" indent="0">
                  <a:buNone/>
                </a:pPr>
                <a:r>
                  <a:rPr lang="en-US" sz="1800" dirty="0"/>
                  <a:t>Since P(A, B) = P(B, A), we have:</a:t>
                </a:r>
              </a:p>
              <a:p>
                <a:pPr marL="0" indent="0">
                  <a:buNone/>
                </a:pPr>
                <a:r>
                  <a:rPr lang="en-US" sz="1800" i="1" dirty="0"/>
                  <a:t>P</a:t>
                </a:r>
                <a:r>
                  <a:rPr lang="en-US" sz="1800" dirty="0"/>
                  <a:t>(</a:t>
                </a:r>
                <a:r>
                  <a:rPr lang="en-US" sz="1800" i="1" dirty="0"/>
                  <a:t>A</a:t>
                </a:r>
                <a:r>
                  <a:rPr lang="en-US" sz="1800" dirty="0"/>
                  <a:t>)  * </a:t>
                </a:r>
                <a:r>
                  <a:rPr lang="en-US" sz="1800" i="1" dirty="0"/>
                  <a:t>P</a:t>
                </a:r>
                <a:r>
                  <a:rPr lang="en-US" sz="1800" dirty="0"/>
                  <a:t>(</a:t>
                </a:r>
                <a:r>
                  <a:rPr lang="en-US" sz="1800" i="1" dirty="0"/>
                  <a:t>B | A</a:t>
                </a:r>
                <a:r>
                  <a:rPr lang="en-US" sz="1800" dirty="0"/>
                  <a:t>) = </a:t>
                </a:r>
                <a:r>
                  <a:rPr lang="en-US" sz="1800" i="1" dirty="0"/>
                  <a:t>P</a:t>
                </a:r>
                <a:r>
                  <a:rPr lang="en-US" sz="1800" dirty="0"/>
                  <a:t>(</a:t>
                </a:r>
                <a:r>
                  <a:rPr lang="en-US" sz="1800" i="1" dirty="0"/>
                  <a:t>B</a:t>
                </a:r>
                <a:r>
                  <a:rPr lang="en-US" sz="1800" dirty="0"/>
                  <a:t>)  * </a:t>
                </a:r>
                <a:r>
                  <a:rPr lang="en-US" sz="1800" i="1" dirty="0"/>
                  <a:t>P</a:t>
                </a:r>
                <a:r>
                  <a:rPr lang="en-US" sz="1800" dirty="0"/>
                  <a:t>(</a:t>
                </a:r>
                <a:r>
                  <a:rPr lang="en-US" sz="1800" i="1" dirty="0"/>
                  <a:t>A | B</a:t>
                </a:r>
                <a:r>
                  <a:rPr lang="en-US" sz="1800" dirty="0"/>
                  <a:t>) </a:t>
                </a:r>
              </a:p>
              <a:p>
                <a:pPr marL="0" indent="0">
                  <a:buNone/>
                </a:pPr>
                <a:r>
                  <a:rPr lang="en-US" sz="1800" dirty="0"/>
                  <a:t>Which is the same as:</a:t>
                </a:r>
              </a:p>
              <a:p>
                <a:pPr marL="0" indent="0">
                  <a:buNone/>
                </a:pPr>
                <a:r>
                  <a:rPr lang="en-US" sz="1800" i="1" dirty="0"/>
                  <a:t>P</a:t>
                </a:r>
                <a:r>
                  <a:rPr lang="en-US" sz="1800" dirty="0"/>
                  <a:t>(</a:t>
                </a:r>
                <a:r>
                  <a:rPr lang="en-US" sz="1800" i="1" dirty="0"/>
                  <a:t>B | A</a:t>
                </a:r>
                <a:r>
                  <a:rPr lang="en-US" sz="1800" dirty="0"/>
                  <a:t>) =  </a:t>
                </a:r>
                <a14:m>
                  <m:oMath xmlns:m="http://schemas.openxmlformats.org/officeDocument/2006/math">
                    <m:f>
                      <m:fPr>
                        <m:ctrlPr>
                          <a:rPr lang="en-US" sz="1800" i="1" dirty="0" smtClean="0">
                            <a:latin typeface="Cambria Math" panose="02040503050406030204" pitchFamily="18" charset="0"/>
                          </a:rPr>
                        </m:ctrlPr>
                      </m:fPr>
                      <m:num>
                        <m:r>
                          <a:rPr lang="en-US" sz="1800" i="1" dirty="0">
                            <a:latin typeface="Cambria Math" panose="02040503050406030204" pitchFamily="18" charset="0"/>
                          </a:rPr>
                          <m:t>𝑃</m:t>
                        </m:r>
                        <m:r>
                          <a:rPr lang="en-US" sz="1800" i="1" dirty="0">
                            <a:latin typeface="Cambria Math" panose="02040503050406030204" pitchFamily="18" charset="0"/>
                          </a:rPr>
                          <m:t>(</m:t>
                        </m:r>
                        <m:r>
                          <a:rPr lang="en-US" sz="1800" i="1" dirty="0">
                            <a:latin typeface="Cambria Math" panose="02040503050406030204" pitchFamily="18" charset="0"/>
                          </a:rPr>
                          <m:t>𝐴</m:t>
                        </m:r>
                        <m:r>
                          <a:rPr lang="en-US" sz="1800" i="1" dirty="0">
                            <a:latin typeface="Cambria Math" panose="02040503050406030204" pitchFamily="18" charset="0"/>
                          </a:rPr>
                          <m:t> | </m:t>
                        </m:r>
                        <m:r>
                          <a:rPr lang="en-US" sz="1800" i="1" dirty="0">
                            <a:latin typeface="Cambria Math" panose="02040503050406030204" pitchFamily="18" charset="0"/>
                          </a:rPr>
                          <m:t>𝐵</m:t>
                        </m:r>
                        <m:r>
                          <a:rPr lang="en-US" sz="1800" i="1" dirty="0">
                            <a:latin typeface="Cambria Math" panose="02040503050406030204" pitchFamily="18" charset="0"/>
                          </a:rPr>
                          <m:t>) ∗ </m:t>
                        </m:r>
                        <m:r>
                          <a:rPr lang="en-US" sz="1800" i="1" dirty="0">
                            <a:latin typeface="Cambria Math" panose="02040503050406030204" pitchFamily="18" charset="0"/>
                          </a:rPr>
                          <m:t>𝑃</m:t>
                        </m:r>
                        <m:r>
                          <a:rPr lang="en-US" sz="1800" i="1" dirty="0">
                            <a:latin typeface="Cambria Math" panose="02040503050406030204" pitchFamily="18" charset="0"/>
                          </a:rPr>
                          <m:t>(</m:t>
                        </m:r>
                        <m:r>
                          <a:rPr lang="en-US" sz="1800" i="1" dirty="0">
                            <a:latin typeface="Cambria Math" panose="02040503050406030204" pitchFamily="18" charset="0"/>
                          </a:rPr>
                          <m:t>𝐵</m:t>
                        </m:r>
                        <m:r>
                          <a:rPr lang="en-US" sz="1800" i="1" dirty="0">
                            <a:latin typeface="Cambria Math" panose="02040503050406030204" pitchFamily="18" charset="0"/>
                          </a:rPr>
                          <m:t>)</m:t>
                        </m:r>
                        <m:r>
                          <m:rPr>
                            <m:nor/>
                          </m:rPr>
                          <a:rPr lang="en-US" sz="1800" dirty="0"/>
                          <m:t> </m:t>
                        </m:r>
                      </m:num>
                      <m:den>
                        <m:r>
                          <a:rPr lang="en-US" sz="1800" b="0" i="1" dirty="0" smtClean="0">
                            <a:latin typeface="Cambria Math" panose="02040503050406030204" pitchFamily="18" charset="0"/>
                          </a:rPr>
                          <m:t>𝑃</m:t>
                        </m:r>
                        <m:r>
                          <a:rPr lang="en-US" sz="1800" b="0" i="1" dirty="0" smtClean="0">
                            <a:latin typeface="Cambria Math" panose="02040503050406030204" pitchFamily="18" charset="0"/>
                          </a:rPr>
                          <m:t>(</m:t>
                        </m:r>
                        <m:r>
                          <a:rPr lang="en-US" sz="1800" b="0" i="1" dirty="0" smtClean="0">
                            <a:latin typeface="Cambria Math" panose="02040503050406030204" pitchFamily="18" charset="0"/>
                          </a:rPr>
                          <m:t>𝐴</m:t>
                        </m:r>
                        <m:r>
                          <a:rPr lang="en-US" sz="1800" b="0" i="1" dirty="0" smtClean="0">
                            <a:latin typeface="Cambria Math" panose="02040503050406030204" pitchFamily="18" charset="0"/>
                          </a:rPr>
                          <m:t>)</m:t>
                        </m:r>
                      </m:den>
                    </m:f>
                  </m:oMath>
                </a14:m>
                <a:endParaRPr lang="en-US" sz="1800" dirty="0"/>
              </a:p>
              <a:p>
                <a:pPr marL="0" indent="0">
                  <a:buNone/>
                </a:pPr>
                <a:r>
                  <a:rPr lang="en-US" sz="1800" dirty="0"/>
                  <a:t>This is Bayes’ law in its simplest form. The law can be rephrased in terms of ML: we have several possible data classes, C</a:t>
                </a:r>
                <a:r>
                  <a:rPr lang="en-US" sz="1800" baseline="-25000" dirty="0"/>
                  <a:t>1</a:t>
                </a:r>
                <a:r>
                  <a:rPr lang="en-US" sz="1800" dirty="0"/>
                  <a:t>, C</a:t>
                </a:r>
                <a:r>
                  <a:rPr lang="en-US" sz="1800" baseline="-25000" dirty="0"/>
                  <a:t>2</a:t>
                </a:r>
                <a:r>
                  <a:rPr lang="en-US" sz="1800" dirty="0"/>
                  <a:t>, …, C</a:t>
                </a:r>
                <a:r>
                  <a:rPr lang="en-US" sz="1800" baseline="-25000" dirty="0"/>
                  <a:t>n</a:t>
                </a:r>
                <a:r>
                  <a:rPr lang="en-US" sz="1800" dirty="0"/>
                  <a:t> and data D:</a:t>
                </a:r>
              </a:p>
              <a:p>
                <a:pPr marL="0" indent="0">
                  <a:buNone/>
                </a:pPr>
                <a:r>
                  <a:rPr lang="en-US" sz="1800" i="1" dirty="0"/>
                  <a:t>P</a:t>
                </a:r>
                <a:r>
                  <a:rPr lang="en-US" sz="1800" dirty="0"/>
                  <a:t>(</a:t>
                </a:r>
                <a:r>
                  <a:rPr lang="en-US" sz="1800" i="1" dirty="0"/>
                  <a:t>C</a:t>
                </a:r>
                <a:r>
                  <a:rPr lang="en-US" sz="1800" i="1" baseline="-25000" dirty="0"/>
                  <a:t>i</a:t>
                </a:r>
                <a:r>
                  <a:rPr lang="en-US" sz="1800" i="1" dirty="0"/>
                  <a:t> | D</a:t>
                </a:r>
                <a:r>
                  <a:rPr lang="en-US" sz="1800" dirty="0"/>
                  <a:t>) =  </a:t>
                </a:r>
                <a14:m>
                  <m:oMath xmlns:m="http://schemas.openxmlformats.org/officeDocument/2006/math">
                    <m:f>
                      <m:fPr>
                        <m:ctrlPr>
                          <a:rPr lang="en-US" sz="1800" i="1" dirty="0">
                            <a:latin typeface="Cambria Math" panose="02040503050406030204" pitchFamily="18" charset="0"/>
                          </a:rPr>
                        </m:ctrlPr>
                      </m:fPr>
                      <m:num>
                        <m:r>
                          <a:rPr lang="en-US" sz="1800" i="1" dirty="0">
                            <a:latin typeface="Cambria Math" panose="02040503050406030204" pitchFamily="18" charset="0"/>
                          </a:rPr>
                          <m:t>𝑃</m:t>
                        </m:r>
                        <m:r>
                          <a:rPr lang="en-US" sz="1800" i="1" dirty="0">
                            <a:latin typeface="Cambria Math" panose="02040503050406030204" pitchFamily="18" charset="0"/>
                          </a:rPr>
                          <m:t>(</m:t>
                        </m:r>
                        <m:r>
                          <a:rPr lang="en-US" sz="1800" b="0" i="1" dirty="0" smtClean="0">
                            <a:latin typeface="Cambria Math" panose="02040503050406030204" pitchFamily="18" charset="0"/>
                          </a:rPr>
                          <m:t>𝐷</m:t>
                        </m:r>
                        <m:r>
                          <a:rPr lang="en-US" sz="1800" i="1" dirty="0">
                            <a:latin typeface="Cambria Math" panose="02040503050406030204" pitchFamily="18" charset="0"/>
                          </a:rPr>
                          <m:t> | </m:t>
                        </m:r>
                        <m:r>
                          <a:rPr lang="en-US" sz="1800" b="0" i="1" dirty="0" smtClean="0">
                            <a:latin typeface="Cambria Math" panose="02040503050406030204" pitchFamily="18" charset="0"/>
                          </a:rPr>
                          <m:t>𝐶</m:t>
                        </m:r>
                        <m:r>
                          <a:rPr lang="en-US" sz="1800" b="0" i="1" baseline="-25000" dirty="0" smtClean="0">
                            <a:latin typeface="Cambria Math" panose="02040503050406030204" pitchFamily="18" charset="0"/>
                          </a:rPr>
                          <m:t>𝑖</m:t>
                        </m:r>
                        <m:r>
                          <a:rPr lang="en-US" sz="1800" i="1" dirty="0">
                            <a:latin typeface="Cambria Math" panose="02040503050406030204" pitchFamily="18" charset="0"/>
                          </a:rPr>
                          <m:t>) ∗ </m:t>
                        </m:r>
                        <m:r>
                          <a:rPr lang="en-US" sz="1800" i="1" dirty="0">
                            <a:latin typeface="Cambria Math" panose="02040503050406030204" pitchFamily="18" charset="0"/>
                          </a:rPr>
                          <m:t>𝑃</m:t>
                        </m:r>
                        <m:r>
                          <a:rPr lang="en-US" sz="1800" i="1" dirty="0">
                            <a:latin typeface="Cambria Math" panose="02040503050406030204" pitchFamily="18" charset="0"/>
                          </a:rPr>
                          <m:t>(</m:t>
                        </m:r>
                        <m:r>
                          <a:rPr lang="en-US" sz="1800" b="0" i="1" dirty="0" smtClean="0">
                            <a:latin typeface="Cambria Math" panose="02040503050406030204" pitchFamily="18" charset="0"/>
                          </a:rPr>
                          <m:t>𝐶</m:t>
                        </m:r>
                        <m:r>
                          <a:rPr lang="en-US" sz="1800" b="0" i="1" baseline="-25000" dirty="0" smtClean="0">
                            <a:latin typeface="Cambria Math" panose="02040503050406030204" pitchFamily="18" charset="0"/>
                          </a:rPr>
                          <m:t>𝑖</m:t>
                        </m:r>
                        <m:r>
                          <a:rPr lang="en-US" sz="1800" i="1" dirty="0">
                            <a:latin typeface="Cambria Math" panose="02040503050406030204" pitchFamily="18" charset="0"/>
                          </a:rPr>
                          <m:t>)</m:t>
                        </m:r>
                        <m:r>
                          <m:rPr>
                            <m:nor/>
                          </m:rPr>
                          <a:rPr lang="en-US" sz="1800" dirty="0"/>
                          <m:t> </m:t>
                        </m:r>
                      </m:num>
                      <m:den>
                        <m:r>
                          <a:rPr lang="en-US" sz="1800" i="1" dirty="0">
                            <a:latin typeface="Cambria Math" panose="02040503050406030204" pitchFamily="18" charset="0"/>
                          </a:rPr>
                          <m:t>𝑃</m:t>
                        </m:r>
                        <m:r>
                          <a:rPr lang="en-US" sz="1800" i="1" dirty="0">
                            <a:latin typeface="Cambria Math" panose="02040503050406030204" pitchFamily="18" charset="0"/>
                          </a:rPr>
                          <m:t>(</m:t>
                        </m:r>
                        <m:r>
                          <a:rPr lang="en-US" sz="1800" b="0" i="1" dirty="0" smtClean="0">
                            <a:latin typeface="Cambria Math" panose="02040503050406030204" pitchFamily="18" charset="0"/>
                          </a:rPr>
                          <m:t>𝐷</m:t>
                        </m:r>
                        <m:r>
                          <a:rPr lang="en-US" sz="1800" i="1" dirty="0">
                            <a:latin typeface="Cambria Math" panose="02040503050406030204" pitchFamily="18" charset="0"/>
                          </a:rPr>
                          <m:t>)</m:t>
                        </m:r>
                      </m:den>
                    </m:f>
                  </m:oMath>
                </a14:m>
                <a:endParaRPr lang="en-US" sz="1800" dirty="0"/>
              </a:p>
              <a:p>
                <a:pPr marL="0" indent="0">
                  <a:buNone/>
                </a:pPr>
                <a:r>
                  <a:rPr lang="en-US" sz="1700" dirty="0"/>
                  <a:t>The interpretation of Bayes’ law is as follows. P(C</a:t>
                </a:r>
                <a:r>
                  <a:rPr lang="en-US" sz="1700" baseline="-25000" dirty="0"/>
                  <a:t>i</a:t>
                </a:r>
                <a:r>
                  <a:rPr lang="en-US" sz="1700" dirty="0"/>
                  <a:t>) is called </a:t>
                </a:r>
                <a:r>
                  <a:rPr lang="en-US" sz="1700" b="1" dirty="0"/>
                  <a:t>prior probability </a:t>
                </a:r>
                <a:r>
                  <a:rPr lang="en-US" sz="1700" dirty="0"/>
                  <a:t>and it reflects our belief that class C</a:t>
                </a:r>
                <a:r>
                  <a:rPr lang="en-US" sz="1700" baseline="-25000" dirty="0"/>
                  <a:t>i</a:t>
                </a:r>
                <a:r>
                  <a:rPr lang="en-US" sz="1700" dirty="0"/>
                  <a:t> occurs with probability P(C</a:t>
                </a:r>
                <a:r>
                  <a:rPr lang="en-US" sz="1700" baseline="-25000" dirty="0"/>
                  <a:t>i</a:t>
                </a:r>
                <a:r>
                  <a:rPr lang="en-US" sz="1700" dirty="0"/>
                  <a:t>). P(D | C</a:t>
                </a:r>
                <a:r>
                  <a:rPr lang="en-US" sz="1700" baseline="-25000" dirty="0"/>
                  <a:t>i</a:t>
                </a:r>
                <a:r>
                  <a:rPr lang="en-US" sz="1700" dirty="0"/>
                  <a:t>) is called </a:t>
                </a:r>
                <a:r>
                  <a:rPr lang="en-US" sz="1700" b="1" dirty="0"/>
                  <a:t>likelihood </a:t>
                </a:r>
                <a:r>
                  <a:rPr lang="en-US" sz="1700" dirty="0"/>
                  <a:t>and it is the probability that we will observe data D if the actual class is C</a:t>
                </a:r>
                <a:r>
                  <a:rPr lang="en-US" sz="1700" baseline="-25000" dirty="0"/>
                  <a:t>i</a:t>
                </a:r>
                <a:r>
                  <a:rPr lang="en-US" sz="1700" dirty="0"/>
                  <a:t>. P(D) is the general probability that we will observe  data D in general. In other words, using the Bayes’ theorem, we “revise” our prior belief P(C</a:t>
                </a:r>
                <a:r>
                  <a:rPr lang="en-US" sz="1700" baseline="-25000" dirty="0"/>
                  <a:t>i</a:t>
                </a:r>
                <a:r>
                  <a:rPr lang="en-US" sz="1700" dirty="0"/>
                  <a:t>) that class C</a:t>
                </a:r>
                <a:r>
                  <a:rPr lang="en-US" sz="1700" baseline="-25000" dirty="0"/>
                  <a:t>i</a:t>
                </a:r>
                <a:r>
                  <a:rPr lang="en-US" sz="1700" dirty="0"/>
                  <a:t> occurs to a new </a:t>
                </a:r>
                <a:r>
                  <a:rPr lang="en-US" sz="1700" b="1" dirty="0"/>
                  <a:t>posterior probability </a:t>
                </a:r>
                <a:r>
                  <a:rPr lang="en-US" sz="1700" i="1" dirty="0"/>
                  <a:t>P</a:t>
                </a:r>
                <a:r>
                  <a:rPr lang="en-US" sz="1700" dirty="0"/>
                  <a:t>(</a:t>
                </a:r>
                <a:r>
                  <a:rPr lang="en-US" sz="1700" i="1" dirty="0"/>
                  <a:t>C</a:t>
                </a:r>
                <a:r>
                  <a:rPr lang="en-US" sz="1700" i="1" baseline="-25000" dirty="0"/>
                  <a:t>i</a:t>
                </a:r>
                <a:r>
                  <a:rPr lang="en-US" sz="1700" i="1" dirty="0"/>
                  <a:t> | D</a:t>
                </a:r>
                <a:r>
                  <a:rPr lang="en-US" sz="1700" dirty="0"/>
                  <a:t>) that reflects the new information included in data D. This is how we learn from data D.</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838200"/>
                <a:ext cx="8713788" cy="4114800"/>
              </a:xfrm>
              <a:blipFill rotWithShape="0">
                <a:blip r:embed="rId2"/>
                <a:stretch>
                  <a:fillRect l="-630" t="-1037" r="-980" b="-450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7D86F04-EE6F-4D33-8B91-3755303F81A2}"/>
              </a:ext>
            </a:extLst>
          </p:cNvPr>
          <p:cNvSpPr>
            <a:spLocks noGrp="1"/>
          </p:cNvSpPr>
          <p:nvPr>
            <p:ph type="sldNum" sz="quarter" idx="4"/>
          </p:nvPr>
        </p:nvSpPr>
        <p:spPr/>
        <p:txBody>
          <a:bodyPr/>
          <a:lstStyle/>
          <a:p>
            <a:fld id="{A99B023C-8B4C-4F85-AF05-F5A2E6966B7E}" type="slidenum">
              <a:rPr lang="en-US" smtClean="0"/>
              <a:pPr/>
              <a:t>45</a:t>
            </a:fld>
            <a:endParaRPr lang="en-US" dirty="0"/>
          </a:p>
        </p:txBody>
      </p:sp>
    </p:spTree>
    <p:extLst>
      <p:ext uri="{BB962C8B-B14F-4D97-AF65-F5344CB8AC3E}">
        <p14:creationId xmlns:p14="http://schemas.microsoft.com/office/powerpoint/2010/main" val="1883524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412" y="76200"/>
            <a:ext cx="8382000" cy="1143000"/>
          </a:xfrm>
        </p:spPr>
        <p:txBody>
          <a:bodyPr/>
          <a:lstStyle/>
          <a:p>
            <a:r>
              <a:rPr lang="en-US" sz="3400" dirty="0"/>
              <a:t>Computing conditional probability with Bayes‘ theorem</a:t>
            </a:r>
          </a:p>
        </p:txBody>
      </p:sp>
      <p:sp>
        <p:nvSpPr>
          <p:cNvPr id="3" name="Content Placeholder 2"/>
          <p:cNvSpPr>
            <a:spLocks noGrp="1"/>
          </p:cNvSpPr>
          <p:nvPr>
            <p:ph idx="1"/>
          </p:nvPr>
        </p:nvSpPr>
        <p:spPr>
          <a:xfrm>
            <a:off x="479424" y="1295400"/>
            <a:ext cx="8408988" cy="4114800"/>
          </a:xfrm>
        </p:spPr>
        <p:txBody>
          <a:bodyPr/>
          <a:lstStyle/>
          <a:p>
            <a:pPr marL="0" indent="0">
              <a:buNone/>
            </a:pPr>
            <a:r>
              <a:rPr lang="en-US" sz="1800" dirty="0"/>
              <a:t>As an example of how to use this rule, consider the following medical diagnosis problem. Suppose you are a woman in your 40s, and you decide to have a medical test for breast cancer called a </a:t>
            </a:r>
            <a:r>
              <a:rPr lang="en-US" sz="1800" b="1" dirty="0"/>
              <a:t>mammogram</a:t>
            </a:r>
            <a:r>
              <a:rPr lang="en-US" sz="1800" dirty="0"/>
              <a:t>. If the test is positive, what is the probability you have cancer? That obviously depends on how reliable the test is. Suppose you are told the test has a </a:t>
            </a:r>
            <a:r>
              <a:rPr lang="en-US" sz="1800" b="1" dirty="0"/>
              <a:t>sensitivity </a:t>
            </a:r>
            <a:r>
              <a:rPr lang="en-US" sz="1800" dirty="0"/>
              <a:t>of 80%, which means, if you have cancer, the test will be positive with probability 0.8. In other words:</a:t>
            </a:r>
          </a:p>
          <a:p>
            <a:pPr marL="0" indent="0">
              <a:buNone/>
            </a:pPr>
            <a:r>
              <a:rPr lang="en-US" sz="1800" dirty="0"/>
              <a:t>P(</a:t>
            </a:r>
            <a:r>
              <a:rPr lang="en-US" sz="1800" dirty="0" err="1"/>
              <a:t>pos</a:t>
            </a:r>
            <a:r>
              <a:rPr lang="en-US" sz="1800" dirty="0"/>
              <a:t> | cancer) = 0.8</a:t>
            </a:r>
            <a:br>
              <a:rPr lang="en-US" sz="1800" dirty="0"/>
            </a:br>
            <a:r>
              <a:rPr lang="en-US" sz="1800" dirty="0"/>
              <a:t>P(</a:t>
            </a:r>
            <a:r>
              <a:rPr lang="en-US" sz="1800" dirty="0" err="1"/>
              <a:t>neg</a:t>
            </a:r>
            <a:r>
              <a:rPr lang="en-US" sz="1800" dirty="0"/>
              <a:t> | cancer) = 1 – 0.8 = 0.2</a:t>
            </a:r>
          </a:p>
          <a:p>
            <a:pPr marL="0" indent="0">
              <a:buNone/>
            </a:pPr>
            <a:r>
              <a:rPr lang="en-US" sz="1800" dirty="0"/>
              <a:t>Many people conclude they are 80% likely to have cancer. But this is false! It ignores the prior probability of having breast cancer, which fortunately is quite low:</a:t>
            </a:r>
          </a:p>
          <a:p>
            <a:pPr marL="0" indent="0">
              <a:buNone/>
            </a:pPr>
            <a:r>
              <a:rPr lang="en-US" sz="1800" i="1" dirty="0"/>
              <a:t>P</a:t>
            </a:r>
            <a:r>
              <a:rPr lang="en-US" sz="1800" dirty="0"/>
              <a:t>(</a:t>
            </a:r>
            <a:r>
              <a:rPr lang="en-US" sz="1800" i="1" dirty="0"/>
              <a:t>cancer</a:t>
            </a:r>
            <a:r>
              <a:rPr lang="en-US" sz="1800" dirty="0"/>
              <a:t>) = 0</a:t>
            </a:r>
            <a:r>
              <a:rPr lang="en-US" sz="1800" i="1" dirty="0"/>
              <a:t>.</a:t>
            </a:r>
            <a:r>
              <a:rPr lang="en-US" sz="1800" dirty="0"/>
              <a:t>004</a:t>
            </a:r>
          </a:p>
          <a:p>
            <a:pPr marL="0" indent="0">
              <a:buNone/>
            </a:pPr>
            <a:r>
              <a:rPr lang="en-US" sz="1800" dirty="0"/>
              <a:t>Ignoring this prior is called the </a:t>
            </a:r>
            <a:r>
              <a:rPr lang="en-US" sz="1800" b="1" dirty="0"/>
              <a:t>base rate fallacy</a:t>
            </a:r>
            <a:r>
              <a:rPr lang="en-US" sz="1800" dirty="0"/>
              <a:t>. We also need to take into account the fact that the test may be a </a:t>
            </a:r>
            <a:r>
              <a:rPr lang="en-US" sz="1800" b="1" dirty="0"/>
              <a:t>false positive </a:t>
            </a:r>
            <a:r>
              <a:rPr lang="en-US" sz="1800" dirty="0"/>
              <a:t>or </a:t>
            </a:r>
            <a:r>
              <a:rPr lang="en-US" sz="1800" b="1" dirty="0"/>
              <a:t>false alarm</a:t>
            </a:r>
            <a:r>
              <a:rPr lang="en-US" sz="1800" dirty="0"/>
              <a:t>. Unfortunately, such false positives are quite likely (with current screening technology):</a:t>
            </a:r>
          </a:p>
          <a:p>
            <a:pPr marL="0" indent="0">
              <a:buNone/>
            </a:pPr>
            <a:r>
              <a:rPr lang="en-US" sz="1800" i="1" dirty="0"/>
              <a:t>P</a:t>
            </a:r>
            <a:r>
              <a:rPr lang="en-US" sz="1800" dirty="0"/>
              <a:t>(</a:t>
            </a:r>
            <a:r>
              <a:rPr lang="en-US" sz="1800" i="1" dirty="0" err="1"/>
              <a:t>pos</a:t>
            </a:r>
            <a:r>
              <a:rPr lang="en-US" sz="1800" i="1" dirty="0"/>
              <a:t> | ¬cancer</a:t>
            </a:r>
            <a:r>
              <a:rPr lang="en-US" sz="1800" dirty="0"/>
              <a:t>) = 0</a:t>
            </a:r>
            <a:r>
              <a:rPr lang="en-US" sz="1800" i="1" dirty="0"/>
              <a:t>.</a:t>
            </a:r>
            <a:r>
              <a:rPr lang="en-US" sz="1800" dirty="0"/>
              <a:t>1</a:t>
            </a:r>
          </a:p>
          <a:p>
            <a:pPr marL="0" indent="0">
              <a:buNone/>
            </a:pPr>
            <a:r>
              <a:rPr lang="en-US" sz="1800" dirty="0"/>
              <a:t>Therefore, P(</a:t>
            </a:r>
            <a:r>
              <a:rPr lang="en-US" sz="1800" i="1" dirty="0" err="1"/>
              <a:t>neg</a:t>
            </a:r>
            <a:r>
              <a:rPr lang="en-US" sz="1800" i="1" dirty="0"/>
              <a:t> | ¬cancer</a:t>
            </a:r>
            <a:r>
              <a:rPr lang="en-US" sz="1800" dirty="0"/>
              <a:t>) = 1- 0</a:t>
            </a:r>
            <a:r>
              <a:rPr lang="en-US" sz="1800" i="1" dirty="0"/>
              <a:t>.</a:t>
            </a:r>
            <a:r>
              <a:rPr lang="en-US" sz="1800" dirty="0"/>
              <a:t>1 = 0.9</a:t>
            </a:r>
          </a:p>
          <a:p>
            <a:pPr marL="0" indent="0">
              <a:buNone/>
            </a:pPr>
            <a:endParaRPr lang="en-US" sz="1800" dirty="0"/>
          </a:p>
        </p:txBody>
      </p:sp>
      <p:sp>
        <p:nvSpPr>
          <p:cNvPr id="4" name="Slide Number Placeholder 3">
            <a:extLst>
              <a:ext uri="{FF2B5EF4-FFF2-40B4-BE49-F238E27FC236}">
                <a16:creationId xmlns:a16="http://schemas.microsoft.com/office/drawing/2014/main" id="{1601E21D-A016-495D-9572-57EB916A86A6}"/>
              </a:ext>
            </a:extLst>
          </p:cNvPr>
          <p:cNvSpPr>
            <a:spLocks noGrp="1"/>
          </p:cNvSpPr>
          <p:nvPr>
            <p:ph type="sldNum" sz="quarter" idx="4"/>
          </p:nvPr>
        </p:nvSpPr>
        <p:spPr/>
        <p:txBody>
          <a:bodyPr/>
          <a:lstStyle/>
          <a:p>
            <a:fld id="{A99B023C-8B4C-4F85-AF05-F5A2E6966B7E}" type="slidenum">
              <a:rPr lang="en-US" smtClean="0"/>
              <a:pPr/>
              <a:t>46</a:t>
            </a:fld>
            <a:endParaRPr lang="en-US" dirty="0"/>
          </a:p>
        </p:txBody>
      </p:sp>
    </p:spTree>
    <p:extLst>
      <p:ext uri="{BB962C8B-B14F-4D97-AF65-F5344CB8AC3E}">
        <p14:creationId xmlns:p14="http://schemas.microsoft.com/office/powerpoint/2010/main" val="240604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conditional probability with Bayes‘ theorem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946275"/>
                <a:ext cx="8408988" cy="4114800"/>
              </a:xfrm>
            </p:spPr>
            <p:txBody>
              <a:bodyPr/>
              <a:lstStyle/>
              <a:p>
                <a:pPr marL="0" indent="0">
                  <a:buNone/>
                </a:pPr>
                <a:r>
                  <a:rPr lang="en-US" sz="1800" dirty="0"/>
                  <a:t>Combining these three terms using Bayes rule, we can compute the correct answer as follows:</a:t>
                </a:r>
              </a:p>
              <a:p>
                <a:pPr marL="0" indent="0">
                  <a:buNone/>
                </a:pPr>
                <a:r>
                  <a:rPr lang="en-US" sz="1800" dirty="0"/>
                  <a:t>P(cancer | </a:t>
                </a:r>
                <a:r>
                  <a:rPr lang="en-US" sz="1800" dirty="0" err="1"/>
                  <a:t>pos</a:t>
                </a:r>
                <a:r>
                  <a:rPr lang="en-US" sz="1800" dirty="0"/>
                  <a:t>)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𝑝𝑜𝑠</m:t>
                            </m:r>
                            <m:r>
                              <a:rPr lang="en-US" sz="1800" b="0" i="1" smtClean="0">
                                <a:latin typeface="Cambria Math" panose="02040503050406030204" pitchFamily="18" charset="0"/>
                              </a:rPr>
                              <m:t> </m:t>
                            </m:r>
                          </m:e>
                        </m:d>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 ∗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𝑝𝑜𝑠</m:t>
                        </m:r>
                        <m:r>
                          <a:rPr lang="en-US" sz="1800" b="0" i="1" smtClean="0">
                            <a:latin typeface="Cambria Math" panose="02040503050406030204" pitchFamily="18" charset="0"/>
                          </a:rPr>
                          <m:t>)</m:t>
                        </m:r>
                      </m:den>
                    </m:f>
                  </m:oMath>
                </a14:m>
                <a:endParaRPr lang="en-US" sz="1800" dirty="0"/>
              </a:p>
              <a:p>
                <a:pPr marL="0" indent="0">
                  <a:buNone/>
                </a:pPr>
                <a:r>
                  <a:rPr lang="en-US" sz="1800" dirty="0"/>
                  <a:t>We know that the conditional probability P(</a:t>
                </a:r>
                <a:r>
                  <a:rPr lang="en-US" sz="1800" dirty="0" err="1"/>
                  <a:t>pos</a:t>
                </a:r>
                <a:r>
                  <a:rPr lang="en-US" sz="1800" dirty="0"/>
                  <a:t> | cancer) = 0.8 and that the prior probability P(cancer) = 0.004. To use the formula we also need P(</a:t>
                </a:r>
                <a:r>
                  <a:rPr lang="en-US" sz="1800" dirty="0" err="1"/>
                  <a:t>pos</a:t>
                </a:r>
                <a:r>
                  <a:rPr lang="en-US" sz="1800" dirty="0"/>
                  <a:t>). How can we find P(</a:t>
                </a:r>
                <a:r>
                  <a:rPr lang="en-US" sz="1800" dirty="0" err="1"/>
                  <a:t>pos</a:t>
                </a:r>
                <a:r>
                  <a:rPr lang="en-US" sz="1800" dirty="0"/>
                  <a:t>)? We will use the law of total probability, which says that the probability of any event A is</a:t>
                </a:r>
              </a:p>
              <a:p>
                <a:pPr marL="0" indent="0">
                  <a:buNone/>
                </a:pPr>
                <a:r>
                  <a:rPr lang="en-US" sz="1800" dirty="0"/>
                  <a:t>P(A) = </a:t>
                </a:r>
                <a14:m>
                  <m:oMath xmlns:m="http://schemas.openxmlformats.org/officeDocument/2006/math">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𝑛</m:t>
                        </m:r>
                      </m:sup>
                      <m:e>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𝐴</m:t>
                        </m:r>
                        <m:r>
                          <a:rPr lang="en-US" sz="1800" b="0" i="1" smtClean="0">
                            <a:latin typeface="Cambria Math" panose="02040503050406030204" pitchFamily="18" charset="0"/>
                          </a:rPr>
                          <m:t>, </m:t>
                        </m:r>
                        <m:r>
                          <a:rPr lang="en-US" sz="1800" b="0" i="1" smtClean="0">
                            <a:latin typeface="Cambria Math" panose="02040503050406030204" pitchFamily="18" charset="0"/>
                          </a:rPr>
                          <m:t>𝐵𝑖</m:t>
                        </m:r>
                        <m:r>
                          <a:rPr lang="en-US" sz="1800" b="0" i="1" smtClean="0">
                            <a:latin typeface="Cambria Math" panose="02040503050406030204" pitchFamily="18" charset="0"/>
                          </a:rPr>
                          <m:t>)</m:t>
                        </m:r>
                      </m:e>
                    </m:nary>
                  </m:oMath>
                </a14:m>
                <a:r>
                  <a:rPr lang="en-US" sz="1800" dirty="0"/>
                  <a:t> </a:t>
                </a:r>
              </a:p>
              <a:p>
                <a:pPr marL="0" indent="0">
                  <a:buNone/>
                </a:pPr>
                <a:r>
                  <a:rPr lang="en-US" sz="1800" dirty="0"/>
                  <a:t>Where B</a:t>
                </a:r>
                <a:r>
                  <a:rPr lang="en-US" sz="1800" baseline="-25000" dirty="0"/>
                  <a:t>1</a:t>
                </a:r>
                <a:r>
                  <a:rPr lang="en-US" sz="1800" dirty="0"/>
                  <a:t>, B</a:t>
                </a:r>
                <a:r>
                  <a:rPr lang="en-US" sz="1800" baseline="-25000" dirty="0"/>
                  <a:t>2</a:t>
                </a:r>
                <a:r>
                  <a:rPr lang="en-US" sz="1800" dirty="0"/>
                  <a:t>, …, </a:t>
                </a:r>
                <a:r>
                  <a:rPr lang="en-US" sz="1800" dirty="0" err="1"/>
                  <a:t>B</a:t>
                </a:r>
                <a:r>
                  <a:rPr lang="en-US" sz="1800" baseline="-25000" dirty="0" err="1"/>
                  <a:t>n</a:t>
                </a:r>
                <a:r>
                  <a:rPr lang="en-US" sz="1800" baseline="-25000" dirty="0"/>
                  <a:t> </a:t>
                </a:r>
                <a:r>
                  <a:rPr lang="en-US" sz="1800" dirty="0"/>
                  <a:t>are mutually exclusive events that cover the whole sample space. In other words, B</a:t>
                </a:r>
                <a:r>
                  <a:rPr lang="en-US" sz="1800" baseline="-25000" dirty="0"/>
                  <a:t>1</a:t>
                </a:r>
                <a:r>
                  <a:rPr lang="en-US" sz="1800" dirty="0"/>
                  <a:t>, B</a:t>
                </a:r>
                <a:r>
                  <a:rPr lang="en-US" sz="1800" baseline="-25000" dirty="0"/>
                  <a:t>2</a:t>
                </a:r>
                <a:r>
                  <a:rPr lang="en-US" sz="1800" dirty="0"/>
                  <a:t>, …, </a:t>
                </a:r>
                <a:r>
                  <a:rPr lang="en-US" sz="1800" dirty="0" err="1"/>
                  <a:t>B</a:t>
                </a:r>
                <a:r>
                  <a:rPr lang="en-US" sz="1800" baseline="-25000" dirty="0" err="1"/>
                  <a:t>n</a:t>
                </a:r>
                <a:r>
                  <a:rPr lang="en-US" sz="1800" baseline="-25000" dirty="0"/>
                  <a:t>  </a:t>
                </a:r>
                <a:r>
                  <a:rPr lang="en-US" sz="1800" dirty="0"/>
                  <a:t>form a partitioning of the sample space into n mutually exclusive events.</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946275"/>
                <a:ext cx="8408988" cy="4114800"/>
              </a:xfrm>
              <a:blipFill>
                <a:blip r:embed="rId2"/>
                <a:stretch>
                  <a:fillRect l="-725" t="-889" r="-4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E62F82-554B-4485-B237-DA01E4E14F6C}"/>
              </a:ext>
            </a:extLst>
          </p:cNvPr>
          <p:cNvSpPr>
            <a:spLocks noGrp="1"/>
          </p:cNvSpPr>
          <p:nvPr>
            <p:ph type="sldNum" sz="quarter" idx="4"/>
          </p:nvPr>
        </p:nvSpPr>
        <p:spPr/>
        <p:txBody>
          <a:bodyPr/>
          <a:lstStyle/>
          <a:p>
            <a:fld id="{A99B023C-8B4C-4F85-AF05-F5A2E6966B7E}" type="slidenum">
              <a:rPr lang="en-US" smtClean="0"/>
              <a:pPr/>
              <a:t>47</a:t>
            </a:fld>
            <a:endParaRPr lang="en-US" dirty="0"/>
          </a:p>
        </p:txBody>
      </p:sp>
    </p:spTree>
    <p:extLst>
      <p:ext uri="{BB962C8B-B14F-4D97-AF65-F5344CB8AC3E}">
        <p14:creationId xmlns:p14="http://schemas.microsoft.com/office/powerpoint/2010/main" val="1642903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conditional probability with Bayes‘ theorem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946275"/>
                <a:ext cx="8637588" cy="1025525"/>
              </a:xfrm>
            </p:spPr>
            <p:txBody>
              <a:bodyPr/>
              <a:lstStyle/>
              <a:p>
                <a:pPr marL="0" indent="0">
                  <a:buNone/>
                </a:pPr>
                <a:r>
                  <a:rPr lang="en-US" sz="1800" dirty="0"/>
                  <a:t>The law of the total probability can be justified using the following Venn diagram. Here, the sample space is partitioned into B</a:t>
                </a:r>
                <a:r>
                  <a:rPr lang="en-US" sz="1800" baseline="-25000" dirty="0"/>
                  <a:t>1</a:t>
                </a:r>
                <a:r>
                  <a:rPr lang="en-US" sz="1800" dirty="0"/>
                  <a:t>, B</a:t>
                </a:r>
                <a:r>
                  <a:rPr lang="en-US" sz="1800" baseline="-25000" dirty="0"/>
                  <a:t>2</a:t>
                </a:r>
                <a:r>
                  <a:rPr lang="en-US" sz="1800" dirty="0"/>
                  <a:t>, B</a:t>
                </a:r>
                <a:r>
                  <a:rPr lang="en-US" sz="1800" baseline="-25000" dirty="0"/>
                  <a:t>3</a:t>
                </a:r>
                <a:r>
                  <a:rPr lang="en-US" sz="1800" dirty="0"/>
                  <a:t>, B</a:t>
                </a:r>
                <a:r>
                  <a:rPr lang="en-US" sz="1800" baseline="-25000" dirty="0"/>
                  <a:t>4</a:t>
                </a:r>
                <a:r>
                  <a:rPr lang="en-US" sz="1800" dirty="0"/>
                  <a:t>, B</a:t>
                </a:r>
                <a:r>
                  <a:rPr lang="en-US" sz="1800" baseline="-25000" dirty="0"/>
                  <a:t>5</a:t>
                </a:r>
                <a:r>
                  <a:rPr lang="en-US" sz="1800" dirty="0"/>
                  <a:t> and B</a:t>
                </a:r>
                <a:r>
                  <a:rPr lang="en-US" sz="1800" baseline="-25000" dirty="0"/>
                  <a:t>6</a:t>
                </a:r>
                <a:r>
                  <a:rPr lang="en-US" sz="1800" dirty="0"/>
                  <a:t>. The event A is itself the union of its intersections with each B</a:t>
                </a:r>
                <a:r>
                  <a:rPr lang="en-US" sz="1800" baseline="-25000" dirty="0"/>
                  <a:t>i</a:t>
                </a:r>
                <a:r>
                  <a:rPr lang="en-US" sz="1800" dirty="0"/>
                  <a:t> event, i.e.,</a:t>
                </a:r>
              </a:p>
              <a:p>
                <a:pPr marL="0" indent="0">
                  <a:buNone/>
                </a:pPr>
                <a:r>
                  <a:rPr lang="en-US" sz="1800" dirty="0"/>
                  <a:t>A = ( A ∩ B</a:t>
                </a:r>
                <a:r>
                  <a:rPr lang="en-US" sz="1800" baseline="-25000" dirty="0"/>
                  <a:t>1 </a:t>
                </a:r>
                <a:r>
                  <a:rPr lang="en-US" sz="1800" dirty="0"/>
                  <a:t>) and ( A ∩ B</a:t>
                </a:r>
                <a:r>
                  <a:rPr lang="en-US" sz="1800" baseline="-25000" dirty="0"/>
                  <a:t>2 </a:t>
                </a:r>
                <a:r>
                  <a:rPr lang="en-US" sz="1800" dirty="0"/>
                  <a:t>) and ( A ∩ B</a:t>
                </a:r>
                <a:r>
                  <a:rPr lang="en-US" sz="1800" baseline="-25000" dirty="0"/>
                  <a:t>3 </a:t>
                </a:r>
                <a:r>
                  <a:rPr lang="en-US" sz="1800" dirty="0"/>
                  <a:t>) and ( A ∩ B</a:t>
                </a:r>
                <a:r>
                  <a:rPr lang="en-US" sz="1800" baseline="-25000" dirty="0"/>
                  <a:t>4</a:t>
                </a:r>
                <a:r>
                  <a:rPr lang="en-US" sz="1800" dirty="0"/>
                  <a:t>) and ( A ∩ B</a:t>
                </a:r>
                <a:r>
                  <a:rPr lang="en-US" sz="1800" baseline="-25000" dirty="0"/>
                  <a:t>5 </a:t>
                </a:r>
                <a:r>
                  <a:rPr lang="en-US" sz="1800" dirty="0"/>
                  <a:t>) and ( A ∩ B</a:t>
                </a:r>
                <a:r>
                  <a:rPr lang="en-US" sz="1800" baseline="-25000" dirty="0"/>
                  <a:t>6</a:t>
                </a:r>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Hence, P(A) = P(A, B</a:t>
                </a:r>
                <a:r>
                  <a:rPr lang="en-US" sz="1800" baseline="-25000" dirty="0"/>
                  <a:t>1</a:t>
                </a:r>
                <a:r>
                  <a:rPr lang="en-US" sz="1800" dirty="0"/>
                  <a:t>) + P(A, B</a:t>
                </a:r>
                <a:r>
                  <a:rPr lang="en-US" sz="1800" baseline="-25000" dirty="0"/>
                  <a:t>2</a:t>
                </a:r>
                <a:r>
                  <a:rPr lang="en-US" sz="1800" dirty="0"/>
                  <a:t>) + P(A, B</a:t>
                </a:r>
                <a:r>
                  <a:rPr lang="en-US" sz="1800" baseline="-25000" dirty="0"/>
                  <a:t>3</a:t>
                </a:r>
                <a:r>
                  <a:rPr lang="en-US" sz="1800" dirty="0"/>
                  <a:t>) + P(A, B</a:t>
                </a:r>
                <a:r>
                  <a:rPr lang="en-US" sz="1800" baseline="-25000" dirty="0"/>
                  <a:t>4</a:t>
                </a:r>
                <a:r>
                  <a:rPr lang="en-US" sz="1800" dirty="0"/>
                  <a:t>) + P(A, B</a:t>
                </a:r>
                <a:r>
                  <a:rPr lang="en-US" sz="1800" baseline="-25000" dirty="0"/>
                  <a:t>5</a:t>
                </a:r>
                <a:r>
                  <a:rPr lang="en-US" sz="1800" dirty="0"/>
                  <a:t>) + P(A, B</a:t>
                </a:r>
                <a:r>
                  <a:rPr lang="en-US" sz="1800" baseline="-25000" dirty="0"/>
                  <a:t>6</a:t>
                </a:r>
                <a:r>
                  <a:rPr lang="en-US" sz="1800" dirty="0"/>
                  <a:t>) =</a:t>
                </a:r>
              </a:p>
              <a:p>
                <a:pPr marL="0" indent="0">
                  <a:buNone/>
                </a:pPr>
                <a:r>
                  <a:rPr lang="en-US" sz="1800" dirty="0"/>
                  <a:t>= </a:t>
                </a:r>
                <a14:m>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𝑖</m:t>
                        </m:r>
                        <m:r>
                          <a:rPr lang="en-US" sz="1800" i="1">
                            <a:latin typeface="Cambria Math" panose="02040503050406030204" pitchFamily="18" charset="0"/>
                          </a:rPr>
                          <m:t>=6</m:t>
                        </m:r>
                      </m:sup>
                      <m:e>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𝐵𝑖</m:t>
                        </m:r>
                        <m:r>
                          <a:rPr lang="en-US" sz="1800" i="1">
                            <a:latin typeface="Cambria Math" panose="02040503050406030204" pitchFamily="18" charset="0"/>
                          </a:rPr>
                          <m:t>)</m:t>
                        </m:r>
                      </m:e>
                    </m:nary>
                  </m:oMath>
                </a14:m>
                <a:r>
                  <a:rPr lang="en-US" sz="1800" dirty="0"/>
                  <a:t> </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946275"/>
                <a:ext cx="8637588" cy="1025525"/>
              </a:xfrm>
              <a:blipFill rotWithShape="1">
                <a:blip r:embed="rId2"/>
                <a:stretch>
                  <a:fillRect l="-1694" t="-2959" b="-440237"/>
                </a:stretch>
              </a:blipFill>
            </p:spPr>
            <p:txBody>
              <a:bodyPr/>
              <a:lstStyle/>
              <a:p>
                <a:r>
                  <a:rPr lang="en-US">
                    <a:noFill/>
                  </a:rPr>
                  <a:t> </a:t>
                </a:r>
              </a:p>
            </p:txBody>
          </p:sp>
        </mc:Fallback>
      </mc:AlternateContent>
      <p:sp>
        <p:nvSpPr>
          <p:cNvPr id="4" name="Rectangle 3"/>
          <p:cNvSpPr/>
          <p:nvPr/>
        </p:nvSpPr>
        <p:spPr bwMode="auto">
          <a:xfrm>
            <a:off x="2514600" y="3390900"/>
            <a:ext cx="3733800" cy="2667000"/>
          </a:xfrm>
          <a:prstGeom prst="rect">
            <a:avLst/>
          </a:prstGeom>
          <a:solidFill>
            <a:schemeClr val="accent2"/>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Times New Roman" pitchFamily="18" charset="0"/>
            </a:endParaRPr>
          </a:p>
        </p:txBody>
      </p:sp>
      <p:cxnSp>
        <p:nvCxnSpPr>
          <p:cNvPr id="6" name="Straight Connector 5"/>
          <p:cNvCxnSpPr/>
          <p:nvPr/>
        </p:nvCxnSpPr>
        <p:spPr bwMode="auto">
          <a:xfrm>
            <a:off x="2514600" y="3352800"/>
            <a:ext cx="1600200" cy="12192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flipH="1">
            <a:off x="2514600" y="4572000"/>
            <a:ext cx="1600200" cy="914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4114800" y="4572000"/>
            <a:ext cx="53340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4114800" y="4587826"/>
            <a:ext cx="2133600" cy="76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flipV="1">
            <a:off x="4114800" y="3390900"/>
            <a:ext cx="533400" cy="11811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4114800" y="3962400"/>
            <a:ext cx="2133600" cy="60960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Oval 19"/>
          <p:cNvSpPr/>
          <p:nvPr/>
        </p:nvSpPr>
        <p:spPr bwMode="auto">
          <a:xfrm>
            <a:off x="3200400" y="3917852"/>
            <a:ext cx="1905000" cy="1431974"/>
          </a:xfrm>
          <a:prstGeom prst="ellipse">
            <a:avLst/>
          </a:prstGeom>
          <a:no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FF0000"/>
              </a:solidFill>
              <a:effectLst/>
              <a:latin typeface="Times New Roman" pitchFamily="18" charset="0"/>
            </a:endParaRPr>
          </a:p>
        </p:txBody>
      </p:sp>
      <p:sp>
        <p:nvSpPr>
          <p:cNvPr id="21" name="TextBox 20"/>
          <p:cNvSpPr txBox="1"/>
          <p:nvPr/>
        </p:nvSpPr>
        <p:spPr>
          <a:xfrm>
            <a:off x="3086100" y="3368040"/>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1</a:t>
            </a:r>
          </a:p>
        </p:txBody>
      </p:sp>
      <p:sp>
        <p:nvSpPr>
          <p:cNvPr id="22" name="TextBox 21"/>
          <p:cNvSpPr txBox="1"/>
          <p:nvPr/>
        </p:nvSpPr>
        <p:spPr>
          <a:xfrm>
            <a:off x="5638800" y="3446661"/>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2</a:t>
            </a:r>
          </a:p>
        </p:txBody>
      </p:sp>
      <p:sp>
        <p:nvSpPr>
          <p:cNvPr id="23" name="TextBox 22"/>
          <p:cNvSpPr txBox="1"/>
          <p:nvPr/>
        </p:nvSpPr>
        <p:spPr>
          <a:xfrm>
            <a:off x="5905500" y="4661049"/>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3</a:t>
            </a:r>
          </a:p>
        </p:txBody>
      </p:sp>
      <p:sp>
        <p:nvSpPr>
          <p:cNvPr id="25" name="TextBox 24"/>
          <p:cNvSpPr txBox="1"/>
          <p:nvPr/>
        </p:nvSpPr>
        <p:spPr>
          <a:xfrm>
            <a:off x="5810250" y="5690041"/>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4</a:t>
            </a:r>
          </a:p>
        </p:txBody>
      </p:sp>
      <p:sp>
        <p:nvSpPr>
          <p:cNvPr id="26" name="TextBox 25"/>
          <p:cNvSpPr txBox="1"/>
          <p:nvPr/>
        </p:nvSpPr>
        <p:spPr>
          <a:xfrm>
            <a:off x="2552700" y="5688199"/>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5</a:t>
            </a:r>
          </a:p>
        </p:txBody>
      </p:sp>
      <p:sp>
        <p:nvSpPr>
          <p:cNvPr id="27" name="TextBox 26"/>
          <p:cNvSpPr txBox="1"/>
          <p:nvPr/>
        </p:nvSpPr>
        <p:spPr>
          <a:xfrm>
            <a:off x="2512842" y="3807023"/>
            <a:ext cx="533400" cy="307777"/>
          </a:xfrm>
          <a:prstGeom prst="rect">
            <a:avLst/>
          </a:prstGeom>
          <a:noFill/>
        </p:spPr>
        <p:txBody>
          <a:bodyPr wrap="square" rtlCol="0">
            <a:spAutoFit/>
          </a:bodyPr>
          <a:lstStyle/>
          <a:p>
            <a:r>
              <a:rPr lang="en-US" sz="1400" dirty="0">
                <a:solidFill>
                  <a:srgbClr val="FFFF00"/>
                </a:solidFill>
              </a:rPr>
              <a:t>B</a:t>
            </a:r>
            <a:r>
              <a:rPr lang="en-US" sz="1400" baseline="-25000" dirty="0">
                <a:solidFill>
                  <a:srgbClr val="FFFF00"/>
                </a:solidFill>
              </a:rPr>
              <a:t>6</a:t>
            </a:r>
          </a:p>
        </p:txBody>
      </p:sp>
      <p:sp>
        <p:nvSpPr>
          <p:cNvPr id="28" name="TextBox 27"/>
          <p:cNvSpPr txBox="1"/>
          <p:nvPr/>
        </p:nvSpPr>
        <p:spPr>
          <a:xfrm>
            <a:off x="4528038" y="3687532"/>
            <a:ext cx="533400" cy="307777"/>
          </a:xfrm>
          <a:prstGeom prst="rect">
            <a:avLst/>
          </a:prstGeom>
          <a:noFill/>
        </p:spPr>
        <p:txBody>
          <a:bodyPr wrap="square" rtlCol="0">
            <a:spAutoFit/>
          </a:bodyPr>
          <a:lstStyle/>
          <a:p>
            <a:r>
              <a:rPr lang="en-US" sz="1400" dirty="0">
                <a:solidFill>
                  <a:srgbClr val="FF0000"/>
                </a:solidFill>
              </a:rPr>
              <a:t>A</a:t>
            </a:r>
            <a:endParaRPr lang="en-US" sz="1400" baseline="-25000" dirty="0">
              <a:solidFill>
                <a:srgbClr val="FF0000"/>
              </a:solidFill>
            </a:endParaRPr>
          </a:p>
        </p:txBody>
      </p:sp>
      <p:sp>
        <p:nvSpPr>
          <p:cNvPr id="29" name="TextBox 28"/>
          <p:cNvSpPr txBox="1"/>
          <p:nvPr/>
        </p:nvSpPr>
        <p:spPr>
          <a:xfrm>
            <a:off x="3657600" y="3925696"/>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1</a:t>
            </a:r>
          </a:p>
        </p:txBody>
      </p:sp>
      <p:sp>
        <p:nvSpPr>
          <p:cNvPr id="30" name="TextBox 29"/>
          <p:cNvSpPr txBox="1"/>
          <p:nvPr/>
        </p:nvSpPr>
        <p:spPr>
          <a:xfrm>
            <a:off x="4229100" y="4077896"/>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2</a:t>
            </a:r>
          </a:p>
        </p:txBody>
      </p:sp>
      <p:sp>
        <p:nvSpPr>
          <p:cNvPr id="31" name="TextBox 30"/>
          <p:cNvSpPr txBox="1"/>
          <p:nvPr/>
        </p:nvSpPr>
        <p:spPr>
          <a:xfrm>
            <a:off x="4357320" y="4416623"/>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3</a:t>
            </a:r>
          </a:p>
        </p:txBody>
      </p:sp>
      <p:sp>
        <p:nvSpPr>
          <p:cNvPr id="32" name="TextBox 31"/>
          <p:cNvSpPr txBox="1"/>
          <p:nvPr/>
        </p:nvSpPr>
        <p:spPr>
          <a:xfrm>
            <a:off x="4281120" y="4816943"/>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4</a:t>
            </a:r>
          </a:p>
        </p:txBody>
      </p:sp>
      <p:sp>
        <p:nvSpPr>
          <p:cNvPr id="33" name="TextBox 32"/>
          <p:cNvSpPr txBox="1"/>
          <p:nvPr/>
        </p:nvSpPr>
        <p:spPr>
          <a:xfrm>
            <a:off x="3609240" y="4856917"/>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5</a:t>
            </a:r>
          </a:p>
        </p:txBody>
      </p:sp>
      <p:sp>
        <p:nvSpPr>
          <p:cNvPr id="34" name="TextBox 33"/>
          <p:cNvSpPr txBox="1"/>
          <p:nvPr/>
        </p:nvSpPr>
        <p:spPr>
          <a:xfrm>
            <a:off x="3314700" y="4399062"/>
            <a:ext cx="748080" cy="307777"/>
          </a:xfrm>
          <a:prstGeom prst="rect">
            <a:avLst/>
          </a:prstGeom>
          <a:noFill/>
        </p:spPr>
        <p:txBody>
          <a:bodyPr wrap="square" rtlCol="0">
            <a:spAutoFit/>
          </a:bodyPr>
          <a:lstStyle/>
          <a:p>
            <a:r>
              <a:rPr lang="en-US" sz="1400" dirty="0">
                <a:solidFill>
                  <a:srgbClr val="FFFF00"/>
                </a:solidFill>
              </a:rPr>
              <a:t>A∩ B</a:t>
            </a:r>
            <a:r>
              <a:rPr lang="en-US" sz="1400" baseline="-25000" dirty="0">
                <a:solidFill>
                  <a:srgbClr val="FFFF00"/>
                </a:solidFill>
              </a:rPr>
              <a:t>6</a:t>
            </a:r>
          </a:p>
        </p:txBody>
      </p:sp>
      <p:sp>
        <p:nvSpPr>
          <p:cNvPr id="5" name="Slide Number Placeholder 4">
            <a:extLst>
              <a:ext uri="{FF2B5EF4-FFF2-40B4-BE49-F238E27FC236}">
                <a16:creationId xmlns:a16="http://schemas.microsoft.com/office/drawing/2014/main" id="{74BAE32F-BB07-4028-AC06-817D2020548A}"/>
              </a:ext>
            </a:extLst>
          </p:cNvPr>
          <p:cNvSpPr>
            <a:spLocks noGrp="1"/>
          </p:cNvSpPr>
          <p:nvPr>
            <p:ph type="sldNum" sz="quarter" idx="4"/>
          </p:nvPr>
        </p:nvSpPr>
        <p:spPr/>
        <p:txBody>
          <a:bodyPr/>
          <a:lstStyle/>
          <a:p>
            <a:fld id="{A99B023C-8B4C-4F85-AF05-F5A2E6966B7E}" type="slidenum">
              <a:rPr lang="en-US" smtClean="0"/>
              <a:pPr/>
              <a:t>48</a:t>
            </a:fld>
            <a:endParaRPr lang="en-US" dirty="0"/>
          </a:p>
        </p:txBody>
      </p:sp>
    </p:spTree>
    <p:extLst>
      <p:ext uri="{BB962C8B-B14F-4D97-AF65-F5344CB8AC3E}">
        <p14:creationId xmlns:p14="http://schemas.microsoft.com/office/powerpoint/2010/main" val="2254870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conditional probability with Bayes‘ theorem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447800"/>
                <a:ext cx="8866188" cy="4114800"/>
              </a:xfrm>
            </p:spPr>
            <p:txBody>
              <a:bodyPr/>
              <a:lstStyle/>
              <a:p>
                <a:pPr marL="0" indent="0">
                  <a:buNone/>
                </a:pPr>
                <a:r>
                  <a:rPr lang="en-US" sz="1800" dirty="0"/>
                  <a:t>Since each P(A, B</a:t>
                </a:r>
                <a:r>
                  <a:rPr lang="en-US" sz="1800" baseline="-25000" dirty="0"/>
                  <a:t>i</a:t>
                </a:r>
                <a:r>
                  <a:rPr lang="en-US" sz="1800" dirty="0"/>
                  <a:t>) = P(A | B</a:t>
                </a:r>
                <a:r>
                  <a:rPr lang="en-US" sz="1800" baseline="-25000" dirty="0"/>
                  <a:t>i</a:t>
                </a:r>
                <a:r>
                  <a:rPr lang="en-US" sz="1800" dirty="0"/>
                  <a:t>) * P(B</a:t>
                </a:r>
                <a:r>
                  <a:rPr lang="en-US" sz="1800" baseline="-25000" dirty="0"/>
                  <a:t>i</a:t>
                </a:r>
                <a:r>
                  <a:rPr lang="en-US" sz="1800" dirty="0"/>
                  <a:t>), the formula of the total probability can be rewritten as:</a:t>
                </a:r>
              </a:p>
              <a:p>
                <a:pPr marL="0" indent="0">
                  <a:buNone/>
                </a:pPr>
                <a:r>
                  <a:rPr lang="en-US" sz="1800" dirty="0"/>
                  <a:t>P(A) = </a:t>
                </a:r>
                <a14:m>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𝑛</m:t>
                        </m:r>
                      </m:sup>
                      <m:e>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𝐴</m:t>
                        </m:r>
                        <m:r>
                          <a:rPr lang="en-US" sz="1800" i="1">
                            <a:latin typeface="Cambria Math" panose="02040503050406030204" pitchFamily="18" charset="0"/>
                          </a:rPr>
                          <m:t>, </m:t>
                        </m:r>
                        <m:r>
                          <a:rPr lang="en-US" sz="1800" i="1">
                            <a:latin typeface="Cambria Math" panose="02040503050406030204" pitchFamily="18" charset="0"/>
                          </a:rPr>
                          <m:t>𝐵𝑖</m:t>
                        </m:r>
                        <m:r>
                          <a:rPr lang="en-US" sz="1800" i="1">
                            <a:latin typeface="Cambria Math" panose="02040503050406030204" pitchFamily="18" charset="0"/>
                          </a:rPr>
                          <m:t>)</m:t>
                        </m:r>
                      </m:e>
                    </m:nary>
                  </m:oMath>
                </a14:m>
                <a:r>
                  <a:rPr lang="en-US" sz="1800" dirty="0"/>
                  <a:t> = </a:t>
                </a:r>
                <a14:m>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=1</m:t>
                        </m:r>
                      </m:sub>
                      <m:sup>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𝑛</m:t>
                        </m:r>
                      </m:sup>
                      <m:e>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𝐴</m:t>
                        </m:r>
                        <m:r>
                          <a:rPr lang="en-US" sz="1800" b="0" i="1" smtClean="0">
                            <a:latin typeface="Cambria Math" panose="02040503050406030204" pitchFamily="18" charset="0"/>
                          </a:rPr>
                          <m:t> |</m:t>
                        </m:r>
                        <m:r>
                          <a:rPr lang="en-US" sz="1800" i="1">
                            <a:latin typeface="Cambria Math" panose="02040503050406030204" pitchFamily="18" charset="0"/>
                          </a:rPr>
                          <m:t> </m:t>
                        </m:r>
                        <m:r>
                          <a:rPr lang="en-US" sz="1800" i="1">
                            <a:latin typeface="Cambria Math" panose="02040503050406030204" pitchFamily="18" charset="0"/>
                          </a:rPr>
                          <m:t>𝐵𝑖</m:t>
                        </m:r>
                        <m:r>
                          <a:rPr lang="en-US" sz="1800" i="1">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𝐵𝑖</m:t>
                        </m:r>
                        <m:r>
                          <a:rPr lang="en-US" sz="1800" b="0" i="1" smtClean="0">
                            <a:latin typeface="Cambria Math" panose="02040503050406030204" pitchFamily="18" charset="0"/>
                          </a:rPr>
                          <m:t>)</m:t>
                        </m:r>
                      </m:e>
                    </m:nary>
                  </m:oMath>
                </a14:m>
                <a:endParaRPr lang="en-US" sz="1800" dirty="0"/>
              </a:p>
              <a:p>
                <a:pPr marL="0" indent="0">
                  <a:buNone/>
                </a:pPr>
                <a:r>
                  <a:rPr lang="en-US" sz="1800" dirty="0"/>
                  <a:t>Let’s go back  the cancer example. The last piece we need to compute P(cancer | </a:t>
                </a:r>
                <a:r>
                  <a:rPr lang="en-US" sz="1800" dirty="0" err="1"/>
                  <a:t>pos</a:t>
                </a:r>
                <a:r>
                  <a:rPr lang="en-US" sz="1800" dirty="0"/>
                  <a:t>)  is P(</a:t>
                </a:r>
                <a:r>
                  <a:rPr lang="en-US" sz="1800" dirty="0" err="1"/>
                  <a:t>pos</a:t>
                </a:r>
                <a:r>
                  <a:rPr lang="en-US" sz="1800" dirty="0"/>
                  <a:t>). According to the law of total probability:</a:t>
                </a:r>
              </a:p>
              <a:p>
                <a:pPr marL="0" indent="0">
                  <a:buNone/>
                </a:pPr>
                <a:r>
                  <a:rPr lang="en-US" sz="1800" dirty="0"/>
                  <a:t>P(</a:t>
                </a:r>
                <a:r>
                  <a:rPr lang="en-US" sz="1800" dirty="0" err="1"/>
                  <a:t>pos</a:t>
                </a:r>
                <a:r>
                  <a:rPr lang="en-US" sz="1800" dirty="0"/>
                  <a:t>) = P(</a:t>
                </a:r>
                <a:r>
                  <a:rPr lang="en-US" sz="1800" dirty="0" err="1"/>
                  <a:t>pos</a:t>
                </a:r>
                <a:r>
                  <a:rPr lang="en-US" sz="1800" dirty="0"/>
                  <a:t> | cancer) * P(cancer) + P(</a:t>
                </a:r>
                <a:r>
                  <a:rPr lang="en-US" sz="1800" dirty="0" err="1"/>
                  <a:t>pos</a:t>
                </a:r>
                <a:r>
                  <a:rPr lang="en-US" sz="1800" dirty="0"/>
                  <a:t> | </a:t>
                </a:r>
                <a:r>
                  <a:rPr lang="en-US" sz="1800" i="1" dirty="0"/>
                  <a:t>¬ </a:t>
                </a:r>
                <a:r>
                  <a:rPr lang="en-US" sz="1800" dirty="0"/>
                  <a:t>cancer) * P (</a:t>
                </a:r>
                <a:r>
                  <a:rPr lang="en-US" sz="1800" i="1" dirty="0"/>
                  <a:t>¬ </a:t>
                </a:r>
                <a:r>
                  <a:rPr lang="en-US" sz="1800" dirty="0"/>
                  <a:t>cancer)</a:t>
                </a:r>
              </a:p>
              <a:p>
                <a:pPr marL="0" indent="0">
                  <a:buNone/>
                </a:pPr>
                <a:r>
                  <a:rPr lang="en-US" sz="1800" dirty="0"/>
                  <a:t>Here, we use the fact that the events {cancer} and {</a:t>
                </a:r>
                <a:r>
                  <a:rPr lang="en-US" sz="1800" i="1" dirty="0"/>
                  <a:t>¬cancer} </a:t>
                </a:r>
                <a:r>
                  <a:rPr lang="en-US" sz="1800" dirty="0"/>
                  <a:t>form a partitioning, i.e., a person either has cancer or does not have one. Therefore:</a:t>
                </a:r>
              </a:p>
              <a:p>
                <a:pPr marL="0" indent="0">
                  <a:buNone/>
                </a:pPr>
                <a:r>
                  <a:rPr lang="en-US" sz="1800" dirty="0"/>
                  <a:t>P(cancer | </a:t>
                </a:r>
                <a:r>
                  <a:rPr lang="en-US" sz="1800" dirty="0" err="1"/>
                  <a:t>pos</a:t>
                </a:r>
                <a:r>
                  <a:rPr lang="en-US" sz="1800" dirty="0"/>
                  <a:t>)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𝑝𝑜𝑠</m:t>
                            </m:r>
                            <m:r>
                              <a:rPr lang="en-US" sz="1800" b="0" i="1" smtClean="0">
                                <a:latin typeface="Cambria Math" panose="02040503050406030204" pitchFamily="18" charset="0"/>
                              </a:rPr>
                              <m:t> </m:t>
                            </m:r>
                          </m:e>
                        </m:d>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𝑝𝑜𝑠</m:t>
                        </m:r>
                        <m:r>
                          <a:rPr lang="en-US" sz="1800" b="0" i="1" smtClean="0">
                            <a:latin typeface="Cambria Math" panose="02040503050406030204" pitchFamily="18" charset="0"/>
                          </a:rPr>
                          <m:t>)</m:t>
                        </m:r>
                      </m:den>
                    </m:f>
                  </m:oMath>
                </a14:m>
                <a:r>
                  <a:rPr lang="en-US" sz="1800" dirty="0"/>
                  <a:t> =</a:t>
                </a:r>
              </a:p>
              <a:p>
                <a:pPr marL="0" indent="0">
                  <a:buNone/>
                </a:pPr>
                <a:r>
                  <a:rPr lang="en-US" sz="180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𝑃</m:t>
                        </m:r>
                        <m:d>
                          <m:dPr>
                            <m:endChr m:val="|"/>
                            <m:ctrlPr>
                              <a:rPr lang="en-US" sz="1800" i="1">
                                <a:latin typeface="Cambria Math" panose="02040503050406030204" pitchFamily="18" charset="0"/>
                              </a:rPr>
                            </m:ctrlPr>
                          </m:dPr>
                          <m:e>
                            <m:r>
                              <a:rPr lang="en-US" sz="1800" i="1">
                                <a:latin typeface="Cambria Math" panose="02040503050406030204" pitchFamily="18" charset="0"/>
                              </a:rPr>
                              <m:t>𝑝𝑜𝑠</m:t>
                            </m:r>
                            <m:r>
                              <a:rPr lang="en-US" sz="1800" i="1">
                                <a:latin typeface="Cambria Math" panose="02040503050406030204" pitchFamily="18" charset="0"/>
                              </a:rPr>
                              <m:t> </m:t>
                            </m:r>
                          </m:e>
                        </m:d>
                        <m:r>
                          <a:rPr lang="en-US" sz="1800" i="1">
                            <a:latin typeface="Cambria Math" panose="02040503050406030204" pitchFamily="18" charset="0"/>
                          </a:rPr>
                          <m:t>𝑐𝑎𝑛𝑐𝑒𝑟</m:t>
                        </m:r>
                        <m:r>
                          <a:rPr lang="en-US" sz="1800" i="1">
                            <a:latin typeface="Cambria Math" panose="02040503050406030204" pitchFamily="18" charset="0"/>
                          </a:rPr>
                          <m:t>) ∗</m:t>
                        </m:r>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𝑐𝑎𝑛𝑐𝑒𝑟</m:t>
                        </m:r>
                        <m:r>
                          <a:rPr lang="en-US" sz="1800" i="1">
                            <a:latin typeface="Cambria Math" panose="02040503050406030204" pitchFamily="18" charset="0"/>
                          </a:rPr>
                          <m:t>)</m:t>
                        </m:r>
                      </m:num>
                      <m:den>
                        <m:r>
                          <a:rPr lang="en-US" sz="1800" i="1">
                            <a:latin typeface="Cambria Math" panose="02040503050406030204" pitchFamily="18" charset="0"/>
                          </a:rPr>
                          <m:t>𝑃</m:t>
                        </m:r>
                        <m:d>
                          <m:dPr>
                            <m:endChr m:val="|"/>
                            <m:ctrlPr>
                              <a:rPr lang="en-US" sz="1800" i="1">
                                <a:latin typeface="Cambria Math" panose="02040503050406030204" pitchFamily="18" charset="0"/>
                              </a:rPr>
                            </m:ctrlPr>
                          </m:dPr>
                          <m:e>
                            <m:r>
                              <a:rPr lang="en-US" sz="1800" i="1">
                                <a:latin typeface="Cambria Math" panose="02040503050406030204" pitchFamily="18" charset="0"/>
                              </a:rPr>
                              <m:t>𝑝𝑜𝑠</m:t>
                            </m:r>
                            <m:r>
                              <a:rPr lang="en-US" sz="1800" b="0" i="1" smtClean="0">
                                <a:latin typeface="Cambria Math" panose="02040503050406030204" pitchFamily="18" charset="0"/>
                              </a:rPr>
                              <m:t> </m:t>
                            </m:r>
                          </m:e>
                        </m:d>
                        <m:r>
                          <a:rPr lang="en-US" sz="1800" b="0" i="1" smtClean="0">
                            <a:latin typeface="Cambria Math" panose="02040503050406030204" pitchFamily="18" charset="0"/>
                          </a:rPr>
                          <m:t>𝑐𝑎𝑛𝑐𝑒𝑟</m:t>
                        </m:r>
                        <m:r>
                          <a:rPr lang="en-US" sz="1800" i="1">
                            <a:latin typeface="Cambria Math" panose="02040503050406030204" pitchFamily="18" charset="0"/>
                          </a:rPr>
                          <m:t>)</m:t>
                        </m:r>
                        <m:r>
                          <a:rPr lang="en-US" sz="1800" b="0" i="1" smtClean="0">
                            <a:latin typeface="Cambria Math" panose="02040503050406030204" pitchFamily="18" charset="0"/>
                          </a:rPr>
                          <m:t> ∗</m:t>
                        </m:r>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𝑐𝑎𝑛𝑐𝑒𝑟</m:t>
                            </m:r>
                          </m:e>
                        </m:d>
                        <m:r>
                          <a:rPr lang="en-US" sz="1800" b="0" i="1" smtClean="0">
                            <a:latin typeface="Cambria Math" panose="02040503050406030204" pitchFamily="18" charset="0"/>
                          </a:rPr>
                          <m:t>+</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𝑝𝑜𝑠</m:t>
                        </m:r>
                        <m:r>
                          <a:rPr lang="en-US" sz="1800" b="0" i="1" smtClean="0">
                            <a:latin typeface="Cambria Math" panose="02040503050406030204" pitchFamily="18" charset="0"/>
                          </a:rPr>
                          <m:t> |</m:t>
                        </m:r>
                        <m:r>
                          <m:rPr>
                            <m:nor/>
                          </m:rPr>
                          <a:rPr lang="en-US" sz="1800" i="1" dirty="0"/>
                          <m:t>¬</m:t>
                        </m:r>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𝑐𝑎𝑛𝑐𝑒𝑟</m:t>
                        </m:r>
                        <m:r>
                          <a:rPr lang="en-US" sz="1800" b="0" i="1" smtClean="0">
                            <a:latin typeface="Cambria Math" panose="02040503050406030204" pitchFamily="18" charset="0"/>
                          </a:rPr>
                          <m:t>)</m:t>
                        </m:r>
                      </m:den>
                    </m:f>
                  </m:oMath>
                </a14:m>
                <a:r>
                  <a:rPr lang="en-US" sz="1800" dirty="0"/>
                  <a:t> = </a:t>
                </a:r>
              </a:p>
              <a:p>
                <a:pPr marL="0" indent="0">
                  <a:buNone/>
                </a:pPr>
                <a:r>
                  <a:rPr lang="en-US" sz="1800" dirty="0"/>
                  <a:t>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0.8 ∗0.004</m:t>
                        </m:r>
                      </m:num>
                      <m:den>
                        <m:r>
                          <a:rPr lang="en-US" sz="1800" b="0" i="1" smtClean="0">
                            <a:latin typeface="Cambria Math" panose="02040503050406030204" pitchFamily="18" charset="0"/>
                          </a:rPr>
                          <m:t>0.8∗0.004+0.1∗0.996</m:t>
                        </m:r>
                      </m:den>
                    </m:f>
                  </m:oMath>
                </a14:m>
                <a:r>
                  <a:rPr lang="en-US" sz="1800" dirty="0"/>
                  <a:t> = 0.031</a:t>
                </a:r>
              </a:p>
              <a:p>
                <a:pPr marL="0" indent="0">
                  <a:buNone/>
                </a:pPr>
                <a:r>
                  <a:rPr lang="en-US" sz="1700" dirty="0"/>
                  <a:t>In other words, if you test positive, you only have about a 3% chance of actually having breast cancer! These numbers are from (</a:t>
                </a:r>
                <a:r>
                  <a:rPr lang="en-US" sz="1700" dirty="0" err="1"/>
                  <a:t>McGrayne</a:t>
                </a:r>
                <a:r>
                  <a:rPr lang="en-US" sz="1700" dirty="0"/>
                  <a:t> 2011). Based on this analysis, the US government decided not to recommend annual mammogram screening to women in their 40s: the number of false alarms would cause needless worry and stress amongst women, and result in unnecessary, expensive, and potentially harmful follow-up tests.</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447800"/>
                <a:ext cx="8866188" cy="4114800"/>
              </a:xfrm>
              <a:blipFill>
                <a:blip r:embed="rId2"/>
                <a:stretch>
                  <a:fillRect l="-619" t="-1037" r="-1582" b="-343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A56C83C-5826-4FCB-9D83-005C35345F1E}"/>
              </a:ext>
            </a:extLst>
          </p:cNvPr>
          <p:cNvSpPr>
            <a:spLocks noGrp="1"/>
          </p:cNvSpPr>
          <p:nvPr>
            <p:ph type="sldNum" sz="quarter" idx="4"/>
          </p:nvPr>
        </p:nvSpPr>
        <p:spPr/>
        <p:txBody>
          <a:bodyPr/>
          <a:lstStyle/>
          <a:p>
            <a:fld id="{A99B023C-8B4C-4F85-AF05-F5A2E6966B7E}" type="slidenum">
              <a:rPr lang="en-US" smtClean="0"/>
              <a:pPr/>
              <a:t>49</a:t>
            </a:fld>
            <a:endParaRPr lang="en-US" dirty="0"/>
          </a:p>
        </p:txBody>
      </p:sp>
    </p:spTree>
    <p:extLst>
      <p:ext uri="{BB962C8B-B14F-4D97-AF65-F5344CB8AC3E}">
        <p14:creationId xmlns:p14="http://schemas.microsoft.com/office/powerpoint/2010/main" val="251538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and disadvantages of </a:t>
            </a:r>
            <a:r>
              <a:rPr lang="en-US" dirty="0" err="1"/>
              <a:t>kNN</a:t>
            </a:r>
            <a:endParaRPr lang="en-US" dirty="0"/>
          </a:p>
        </p:txBody>
      </p:sp>
      <p:sp>
        <p:nvSpPr>
          <p:cNvPr id="3" name="Content Placeholder 2"/>
          <p:cNvSpPr>
            <a:spLocks noGrp="1"/>
          </p:cNvSpPr>
          <p:nvPr>
            <p:ph idx="1"/>
          </p:nvPr>
        </p:nvSpPr>
        <p:spPr>
          <a:xfrm>
            <a:off x="459519" y="1295400"/>
            <a:ext cx="8678619" cy="4114800"/>
          </a:xfrm>
        </p:spPr>
        <p:txBody>
          <a:bodyPr/>
          <a:lstStyle/>
          <a:p>
            <a:pPr marL="0" indent="0">
              <a:buNone/>
            </a:pPr>
            <a:r>
              <a:rPr lang="en-US" sz="1900" dirty="0"/>
              <a:t>Advantages:</a:t>
            </a:r>
          </a:p>
          <a:p>
            <a:pPr marL="0" indent="0">
              <a:buNone/>
            </a:pPr>
            <a:r>
              <a:rPr lang="en-US" sz="1900" dirty="0"/>
              <a:t>-  Zero learning time</a:t>
            </a:r>
          </a:p>
          <a:p>
            <a:pPr marL="0" indent="0">
              <a:buNone/>
            </a:pPr>
            <a:r>
              <a:rPr lang="en-US" sz="1900" dirty="0"/>
              <a:t>-  Can learn complex functions (class mappings). That is, </a:t>
            </a:r>
            <a:r>
              <a:rPr lang="en-US" sz="1900" dirty="0" err="1"/>
              <a:t>kNN</a:t>
            </a:r>
            <a:r>
              <a:rPr lang="en-US" sz="1900" dirty="0"/>
              <a:t> works well when </a:t>
            </a:r>
            <a:r>
              <a:rPr lang="en-US" sz="2000" dirty="0"/>
              <a:t>the target classes are difficult to define, but you can easily recognize them.</a:t>
            </a:r>
          </a:p>
          <a:p>
            <a:pPr marL="0" indent="0">
              <a:buNone/>
            </a:pPr>
            <a:r>
              <a:rPr lang="en-US" sz="1900" dirty="0"/>
              <a:t>-  Simple</a:t>
            </a:r>
          </a:p>
          <a:p>
            <a:pPr marL="0" indent="0">
              <a:buNone/>
            </a:pPr>
            <a:r>
              <a:rPr lang="en-US" sz="1900" dirty="0"/>
              <a:t>-  Makes no assumption about underlying data distribution</a:t>
            </a:r>
          </a:p>
          <a:p>
            <a:pPr marL="0" indent="0">
              <a:buNone/>
            </a:pPr>
            <a:r>
              <a:rPr lang="en-US" sz="1900" dirty="0"/>
              <a:t>-  The training data is not lost. It is always available.</a:t>
            </a:r>
          </a:p>
          <a:p>
            <a:pPr marL="0" indent="0">
              <a:buNone/>
            </a:pPr>
            <a:r>
              <a:rPr lang="en-US" sz="1900" dirty="0"/>
              <a:t>Disadvantages:</a:t>
            </a:r>
          </a:p>
          <a:p>
            <a:pPr marL="0" indent="0">
              <a:buNone/>
            </a:pPr>
            <a:r>
              <a:rPr lang="en-US" sz="1900" dirty="0"/>
              <a:t>-  Slow classification phase. The speed of classification can grow with the size of the training data.</a:t>
            </a:r>
          </a:p>
          <a:p>
            <a:pPr marL="0" indent="0">
              <a:buNone/>
            </a:pPr>
            <a:r>
              <a:rPr lang="en-US" sz="1900" dirty="0"/>
              <a:t>-  Requires storage to keep all the training data (problem for large training set)</a:t>
            </a:r>
          </a:p>
          <a:p>
            <a:pPr marL="0" indent="0">
              <a:buNone/>
            </a:pPr>
            <a:r>
              <a:rPr lang="en-US" sz="1900" dirty="0"/>
              <a:t>-  Does not produce a model to explain how features are related to classes</a:t>
            </a:r>
          </a:p>
          <a:p>
            <a:pPr marL="0" indent="0">
              <a:buNone/>
            </a:pPr>
            <a:r>
              <a:rPr lang="en-US" sz="1900" dirty="0"/>
              <a:t>-  Requires selection of appropriate k</a:t>
            </a:r>
          </a:p>
          <a:p>
            <a:pPr marL="0" indent="0">
              <a:buNone/>
            </a:pPr>
            <a:r>
              <a:rPr lang="en-US" sz="1900" dirty="0"/>
              <a:t>-  Can be misguided by irrelevant features because similarity measures (or closeness measures) take into account all features including irrelevant ones. In other words, the nearest neighbor might not always be the most relevant.</a:t>
            </a:r>
          </a:p>
        </p:txBody>
      </p:sp>
      <p:sp>
        <p:nvSpPr>
          <p:cNvPr id="4" name="Slide Number Placeholder 3">
            <a:extLst>
              <a:ext uri="{FF2B5EF4-FFF2-40B4-BE49-F238E27FC236}">
                <a16:creationId xmlns:a16="http://schemas.microsoft.com/office/drawing/2014/main" id="{A59CB21C-15ED-402C-B7D4-BB4598980DFC}"/>
              </a:ext>
            </a:extLst>
          </p:cNvPr>
          <p:cNvSpPr>
            <a:spLocks noGrp="1"/>
          </p:cNvSpPr>
          <p:nvPr>
            <p:ph type="sldNum" sz="quarter" idx="4"/>
          </p:nvPr>
        </p:nvSpPr>
        <p:spPr/>
        <p:txBody>
          <a:bodyPr/>
          <a:lstStyle/>
          <a:p>
            <a:fld id="{A99B023C-8B4C-4F85-AF05-F5A2E6966B7E}" type="slidenum">
              <a:rPr lang="en-US" smtClean="0"/>
              <a:pPr/>
              <a:t>5</a:t>
            </a:fld>
            <a:endParaRPr lang="en-US" dirty="0"/>
          </a:p>
        </p:txBody>
      </p:sp>
    </p:spTree>
    <p:extLst>
      <p:ext uri="{BB962C8B-B14F-4D97-AF65-F5344CB8AC3E}">
        <p14:creationId xmlns:p14="http://schemas.microsoft.com/office/powerpoint/2010/main" val="3791121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6751"/>
            <a:ext cx="8153400" cy="1143000"/>
          </a:xfrm>
        </p:spPr>
        <p:txBody>
          <a:bodyPr/>
          <a:lstStyle/>
          <a:p>
            <a:r>
              <a:rPr lang="en-US" dirty="0"/>
              <a:t>Toy example of Bayesian classifier: What Johnny likes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219200"/>
                <a:ext cx="5715000" cy="4953000"/>
              </a:xfrm>
            </p:spPr>
            <p:txBody>
              <a:bodyPr/>
              <a:lstStyle/>
              <a:p>
                <a:pPr marL="0" indent="0">
                  <a:buNone/>
                </a:pPr>
                <a:r>
                  <a:rPr lang="en-US" sz="1800" dirty="0"/>
                  <a:t>Let’s start with a toy example of a single-attribute case. There are six pies that Johnny likes, and six that he does not. These </a:t>
                </a:r>
                <a:r>
                  <a:rPr lang="en-US" sz="1800" i="1" dirty="0"/>
                  <a:t>positive </a:t>
                </a:r>
                <a:r>
                  <a:rPr lang="en-US" sz="1800" dirty="0"/>
                  <a:t>and </a:t>
                </a:r>
                <a:r>
                  <a:rPr lang="en-US" sz="1800" i="1" dirty="0"/>
                  <a:t>negative examples </a:t>
                </a:r>
                <a:r>
                  <a:rPr lang="en-US" sz="1800" dirty="0"/>
                  <a:t>of the underlying concept (pies that Johnny likes) constitute a </a:t>
                </a:r>
                <a:r>
                  <a:rPr lang="en-US" sz="1800" i="1" dirty="0"/>
                  <a:t>training set </a:t>
                </a:r>
                <a:r>
                  <a:rPr lang="en-US" sz="1800" dirty="0"/>
                  <a:t>from which the machine is to induce a </a:t>
                </a:r>
                <a:r>
                  <a:rPr lang="en-US" sz="1800" i="1" dirty="0"/>
                  <a:t>classifier</a:t>
                </a:r>
                <a:r>
                  <a:rPr lang="en-US" sz="1800" dirty="0"/>
                  <a:t>—an algorithm capable of categorizing any future pie into one of the two </a:t>
                </a:r>
                <a:r>
                  <a:rPr lang="en-US" sz="1800" i="1" dirty="0"/>
                  <a:t>classes</a:t>
                </a:r>
                <a:r>
                  <a:rPr lang="en-US" sz="1800" dirty="0"/>
                  <a:t>: positive and negative. i.e., examples that Johnny likes and examples he does not like. Therefore, the probability that Johnny likes a randomly chosen pie is:</a:t>
                </a:r>
              </a:p>
              <a:p>
                <a:pPr marL="0" indent="0">
                  <a:buNone/>
                </a:pPr>
                <a:r>
                  <a:rPr lang="en-US" sz="1800" dirty="0"/>
                  <a:t>P(positive)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 </m:t>
                        </m:r>
                        <m:r>
                          <a:rPr lang="en-US" sz="1800" b="0" i="1" smtClean="0">
                            <a:latin typeface="Cambria Math" panose="02040503050406030204" pitchFamily="18" charset="0"/>
                          </a:rPr>
                          <m:t>𝑁𝑝𝑜𝑠</m:t>
                        </m:r>
                        <m:r>
                          <a:rPr lang="en-US" sz="1800" b="0" i="1" baseline="-25000" smtClean="0">
                            <a:latin typeface="Cambria Math" panose="02040503050406030204" pitchFamily="18" charset="0"/>
                          </a:rPr>
                          <m:t>𝑖𝑡𝑖𝑣𝑒</m:t>
                        </m:r>
                      </m:num>
                      <m:den>
                        <m:r>
                          <a:rPr lang="en-US" sz="1800" b="0" i="1" smtClean="0">
                            <a:latin typeface="Cambria Math" panose="02040503050406030204" pitchFamily="18" charset="0"/>
                          </a:rPr>
                          <m:t>𝑁</m:t>
                        </m:r>
                        <m:r>
                          <a:rPr lang="en-US" sz="1800" b="0" i="1" baseline="-25000" smtClean="0">
                            <a:latin typeface="Cambria Math" panose="02040503050406030204" pitchFamily="18" charset="0"/>
                          </a:rPr>
                          <m:t>𝑎𝑙𝑙</m:t>
                        </m:r>
                      </m:den>
                    </m:f>
                  </m:oMath>
                </a14:m>
                <a:r>
                  <a:rPr lang="en-US" sz="1800" dirty="0"/>
                  <a:t> = 6/12 = ½</a:t>
                </a:r>
              </a:p>
              <a:p>
                <a:pPr marL="0" indent="0">
                  <a:buNone/>
                </a:pPr>
                <a:r>
                  <a:rPr lang="en-US" sz="1800" dirty="0"/>
                  <a:t>P(positive) is called prior probability and it measures our belief in the absence of any additional data. Let us now take into consideration one of the pie attributes, say, filling-size. The training set contains eight examples with thick filling (</a:t>
                </a:r>
                <a:r>
                  <a:rPr lang="en-US" sz="1800" i="1" dirty="0" err="1"/>
                  <a:t>N</a:t>
                </a:r>
                <a:r>
                  <a:rPr lang="en-US" sz="1800" i="1" baseline="-25000" dirty="0" err="1"/>
                  <a:t>thick</a:t>
                </a:r>
                <a:r>
                  <a:rPr lang="en-US" sz="1800" i="1" dirty="0"/>
                  <a:t> </a:t>
                </a:r>
                <a:r>
                  <a:rPr lang="en-US" sz="1800" dirty="0"/>
                  <a:t>= 8). Out of these, three are labeled as positive (</a:t>
                </a:r>
                <a:r>
                  <a:rPr lang="en-US" sz="1800" i="1" dirty="0" err="1"/>
                  <a:t>N</a:t>
                </a:r>
                <a:r>
                  <a:rPr lang="en-US" sz="1800" i="1" baseline="-25000" dirty="0" err="1"/>
                  <a:t>pos</a:t>
                </a:r>
                <a:r>
                  <a:rPr lang="en-US" sz="1800" baseline="-25000" dirty="0"/>
                  <a:t> and</a:t>
                </a:r>
                <a:r>
                  <a:rPr lang="en-US" sz="1800" dirty="0"/>
                  <a:t> </a:t>
                </a:r>
                <a:r>
                  <a:rPr lang="en-US" sz="1800" i="1" baseline="-25000" dirty="0"/>
                  <a:t>thick</a:t>
                </a:r>
                <a:r>
                  <a:rPr lang="en-US" sz="1800" i="1" dirty="0"/>
                  <a:t> </a:t>
                </a:r>
                <a:r>
                  <a:rPr lang="en-US" sz="1800" dirty="0"/>
                  <a:t>= 3). This means that the </a:t>
                </a:r>
                <a:r>
                  <a:rPr lang="en-US" sz="1800" i="1" dirty="0"/>
                  <a:t>conditional probability </a:t>
                </a:r>
                <a:r>
                  <a:rPr lang="en-US" sz="1800" dirty="0"/>
                  <a:t>of an example being positive given that filling-size=thick is 37.5%:</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219200"/>
                <a:ext cx="5715000" cy="4953000"/>
              </a:xfrm>
              <a:blipFill>
                <a:blip r:embed="rId2"/>
                <a:stretch>
                  <a:fillRect l="-1067" t="-738" r="-1814" b="-1451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172200" y="2057400"/>
            <a:ext cx="2652183" cy="3581400"/>
          </a:xfrm>
          <a:prstGeom prst="rect">
            <a:avLst/>
          </a:prstGeom>
        </p:spPr>
      </p:pic>
      <p:sp>
        <p:nvSpPr>
          <p:cNvPr id="5" name="Slide Number Placeholder 4">
            <a:extLst>
              <a:ext uri="{FF2B5EF4-FFF2-40B4-BE49-F238E27FC236}">
                <a16:creationId xmlns:a16="http://schemas.microsoft.com/office/drawing/2014/main" id="{681A3390-C819-4AF0-B3E2-19A5125016AD}"/>
              </a:ext>
            </a:extLst>
          </p:cNvPr>
          <p:cNvSpPr>
            <a:spLocks noGrp="1"/>
          </p:cNvSpPr>
          <p:nvPr>
            <p:ph type="sldNum" sz="quarter" idx="4"/>
          </p:nvPr>
        </p:nvSpPr>
        <p:spPr/>
        <p:txBody>
          <a:bodyPr/>
          <a:lstStyle/>
          <a:p>
            <a:fld id="{A99B023C-8B4C-4F85-AF05-F5A2E6966B7E}" type="slidenum">
              <a:rPr lang="en-US" smtClean="0"/>
              <a:pPr/>
              <a:t>50</a:t>
            </a:fld>
            <a:endParaRPr lang="en-US" dirty="0"/>
          </a:p>
        </p:txBody>
      </p:sp>
    </p:spTree>
    <p:extLst>
      <p:ext uri="{BB962C8B-B14F-4D97-AF65-F5344CB8AC3E}">
        <p14:creationId xmlns:p14="http://schemas.microsoft.com/office/powerpoint/2010/main" val="42034391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8001000" cy="1143000"/>
          </a:xfrm>
        </p:spPr>
        <p:txBody>
          <a:bodyPr/>
          <a:lstStyle/>
          <a:p>
            <a:r>
              <a:rPr lang="en-US" dirty="0"/>
              <a:t>Toy example of Bayesian classifier: What Johnny likes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561388" cy="4114800"/>
              </a:xfrm>
            </p:spPr>
            <p:txBody>
              <a:bodyPr/>
              <a:lstStyle/>
              <a:p>
                <a:pPr marL="0" indent="0">
                  <a:buNone/>
                </a:pPr>
                <a:r>
                  <a:rPr lang="en-US" sz="1800" i="1" dirty="0"/>
                  <a:t>P(</a:t>
                </a:r>
                <a:r>
                  <a:rPr lang="en-US" sz="1800" i="1" dirty="0" err="1"/>
                  <a:t>pos</a:t>
                </a:r>
                <a:r>
                  <a:rPr lang="en-US" sz="1800" i="1" dirty="0"/>
                  <a:t> | thick)</a:t>
                </a:r>
                <a:r>
                  <a:rPr lang="en-US" sz="1800" dirty="0"/>
                  <a:t>=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𝑝𝑜𝑠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𝑡h𝑖𝑐𝑘</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𝑡h𝑖𝑐𝑘</m:t>
                        </m:r>
                        <m:r>
                          <a:rPr lang="en-US" sz="1800" b="0" i="1" smtClean="0">
                            <a:latin typeface="Cambria Math" panose="02040503050406030204" pitchFamily="18" charset="0"/>
                          </a:rPr>
                          <m:t>)</m:t>
                        </m:r>
                      </m:den>
                    </m:f>
                  </m:oMath>
                </a14:m>
                <a:r>
                  <a:rPr lang="en-US" sz="1800" dirty="0"/>
                  <a:t> = </a:t>
                </a:r>
                <a14:m>
                  <m:oMath xmlns:m="http://schemas.openxmlformats.org/officeDocument/2006/math">
                    <m:f>
                      <m:fPr>
                        <m:ctrlPr>
                          <a:rPr lang="en-US" sz="1800" i="1" dirty="0" smtClean="0">
                            <a:latin typeface="Cambria Math" panose="02040503050406030204" pitchFamily="18" charset="0"/>
                          </a:rPr>
                        </m:ctrlPr>
                      </m:fPr>
                      <m:num>
                        <m:r>
                          <a:rPr lang="en-US" sz="1800" b="0" i="1" dirty="0" smtClean="0">
                            <a:latin typeface="Cambria Math" panose="02040503050406030204" pitchFamily="18" charset="0"/>
                          </a:rPr>
                          <m:t>3/12</m:t>
                        </m:r>
                      </m:num>
                      <m:den>
                        <m:r>
                          <a:rPr lang="en-US" sz="1800" b="0" i="1" dirty="0" smtClean="0">
                            <a:latin typeface="Cambria Math" panose="02040503050406030204" pitchFamily="18" charset="0"/>
                          </a:rPr>
                          <m:t>8/12</m:t>
                        </m:r>
                      </m:den>
                    </m:f>
                  </m:oMath>
                </a14:m>
                <a:r>
                  <a:rPr lang="en-US" sz="180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8</m:t>
                        </m:r>
                      </m:den>
                    </m:f>
                  </m:oMath>
                </a14:m>
                <a:endParaRPr lang="en-US" sz="1800" b="0" dirty="0"/>
              </a:p>
              <a:p>
                <a:pPr marL="0" indent="0">
                  <a:buNone/>
                </a:pPr>
                <a:r>
                  <a:rPr lang="en-US" sz="1800" dirty="0"/>
                  <a:t>Among the eighth thick pies, five represent the negative class, which means that </a:t>
                </a:r>
                <a:r>
                  <a:rPr lang="en-US" sz="1800" i="1" dirty="0"/>
                  <a:t>P</a:t>
                </a:r>
                <a:r>
                  <a:rPr lang="en-US" sz="1800" dirty="0"/>
                  <a:t>(</a:t>
                </a:r>
                <a:r>
                  <a:rPr lang="en-US" sz="1800" dirty="0" err="1"/>
                  <a:t>neg</a:t>
                </a:r>
                <a:r>
                  <a:rPr lang="en-US" sz="1800" dirty="0"/>
                  <a:t> | thick)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m:t>
                        </m:r>
                      </m:num>
                      <m:den>
                        <m:r>
                          <a:rPr lang="en-US" sz="1800" b="0" i="1" smtClean="0">
                            <a:latin typeface="Cambria Math" panose="02040503050406030204" pitchFamily="18" charset="0"/>
                          </a:rPr>
                          <m:t>8</m:t>
                        </m:r>
                      </m:den>
                    </m:f>
                  </m:oMath>
                </a14:m>
                <a:r>
                  <a:rPr lang="en-US" sz="1800" b="0" dirty="0"/>
                  <a:t> = 0.</a:t>
                </a:r>
                <a:r>
                  <a:rPr lang="en-US" sz="1800" dirty="0"/>
                  <a:t>625. Observing that </a:t>
                </a:r>
                <a:r>
                  <a:rPr lang="en-US" sz="1800" i="1" dirty="0"/>
                  <a:t>P</a:t>
                </a:r>
                <a:r>
                  <a:rPr lang="en-US" sz="1800" dirty="0"/>
                  <a:t>(</a:t>
                </a:r>
                <a:r>
                  <a:rPr lang="en-US" sz="1800" dirty="0" err="1"/>
                  <a:t>neg</a:t>
                </a:r>
                <a:r>
                  <a:rPr lang="en-US" sz="1800" dirty="0"/>
                  <a:t> | thick) &gt; </a:t>
                </a:r>
                <a:r>
                  <a:rPr lang="en-US" sz="1800" i="1" dirty="0"/>
                  <a:t>P(</a:t>
                </a:r>
                <a:r>
                  <a:rPr lang="en-US" sz="1800" dirty="0" err="1"/>
                  <a:t>pos</a:t>
                </a:r>
                <a:r>
                  <a:rPr lang="en-US" sz="1800" dirty="0"/>
                  <a:t> | thick), we can conclude that the probability of Johnny disliking a pie with thick filling is greater than the probability of the opposite case. It thus makes sense for the classifier to label all examples with filling-size=thick as negative instances of the concept “pie that Johnny likes.” We have shown how to build a simple Bayes’ classifier with one attribute.</a:t>
                </a:r>
              </a:p>
              <a:p>
                <a:pPr marL="0" indent="0">
                  <a:buNone/>
                </a:pPr>
                <a:r>
                  <a:rPr lang="en-US" sz="1800" dirty="0"/>
                  <a:t>Note that conditional probability </a:t>
                </a:r>
                <a:r>
                  <a:rPr lang="en-US" sz="1800" i="1" dirty="0"/>
                  <a:t>P</a:t>
                </a:r>
                <a:r>
                  <a:rPr lang="en-US" sz="1800" dirty="0"/>
                  <a:t>(</a:t>
                </a:r>
                <a:r>
                  <a:rPr lang="en-US" sz="1800" dirty="0" err="1"/>
                  <a:t>pos</a:t>
                </a:r>
                <a:r>
                  <a:rPr lang="en-US" sz="1800" dirty="0"/>
                  <a:t> | thick), is more trustworthy than the prior probability </a:t>
                </a:r>
                <a:r>
                  <a:rPr lang="en-US" sz="1800" i="1" dirty="0"/>
                  <a:t>P</a:t>
                </a:r>
                <a:r>
                  <a:rPr lang="en-US" sz="1800" dirty="0"/>
                  <a:t>(</a:t>
                </a:r>
                <a:r>
                  <a:rPr lang="en-US" sz="1800" dirty="0" err="1"/>
                  <a:t>pos</a:t>
                </a:r>
                <a:r>
                  <a:rPr lang="en-US" sz="1800" dirty="0"/>
                  <a:t>) = 1/2, because of the additional information that goes into its calculation.</a:t>
                </a:r>
              </a:p>
              <a:p>
                <a:pPr marL="0" indent="0">
                  <a:buNone/>
                </a:pPr>
                <a:r>
                  <a:rPr lang="en-US" sz="1800" dirty="0"/>
                  <a:t>Conditional probability should not be confused with </a:t>
                </a:r>
                <a:r>
                  <a:rPr lang="en-US" sz="1800" i="1" dirty="0"/>
                  <a:t>joint probability </a:t>
                </a:r>
                <a:r>
                  <a:rPr lang="en-US" sz="1800" dirty="0"/>
                  <a:t>of two events occurring simultaneously. Be sure to use the right notation. The terms are separated by commas or “and”, </a:t>
                </a:r>
                <a:r>
                  <a:rPr lang="en-US" sz="1800" i="1" dirty="0"/>
                  <a:t>P</a:t>
                </a:r>
                <a:r>
                  <a:rPr lang="en-US" sz="1800" dirty="0"/>
                  <a:t>(</a:t>
                </a:r>
                <a:r>
                  <a:rPr lang="en-US" sz="1800" dirty="0" err="1"/>
                  <a:t>pos</a:t>
                </a:r>
                <a:r>
                  <a:rPr lang="en-US" sz="1800" dirty="0"/>
                  <a:t>, thick) or P(</a:t>
                </a:r>
                <a:r>
                  <a:rPr lang="en-US" sz="1800" dirty="0" err="1"/>
                  <a:t>pos</a:t>
                </a:r>
                <a:r>
                  <a:rPr lang="en-US" sz="1800" dirty="0"/>
                  <a:t> and thick) in joint probability, and by a vertical bar, </a:t>
                </a:r>
                <a:r>
                  <a:rPr lang="en-US" sz="1800" i="1" dirty="0"/>
                  <a:t>P</a:t>
                </a:r>
                <a:r>
                  <a:rPr lang="en-US" sz="1800" dirty="0"/>
                  <a:t>(</a:t>
                </a:r>
                <a:r>
                  <a:rPr lang="en-US" sz="1800" dirty="0" err="1"/>
                  <a:t>pos</a:t>
                </a:r>
                <a:r>
                  <a:rPr lang="en-US" sz="1800" dirty="0"/>
                  <a:t> | thick) in conditional probability. For a randomly picked pie, </a:t>
                </a:r>
                <a:r>
                  <a:rPr lang="en-US" sz="1800" i="1" dirty="0"/>
                  <a:t>P</a:t>
                </a:r>
                <a:r>
                  <a:rPr lang="en-US" sz="1800" dirty="0"/>
                  <a:t>(</a:t>
                </a:r>
                <a:r>
                  <a:rPr lang="en-US" sz="1800" dirty="0" err="1"/>
                  <a:t>pos</a:t>
                </a:r>
                <a:r>
                  <a:rPr lang="en-US" sz="1800" dirty="0"/>
                  <a:t>, thick) denotes the probability that the example is positive </a:t>
                </a:r>
                <a:r>
                  <a:rPr lang="en-US" sz="1800" i="1" dirty="0"/>
                  <a:t>and </a:t>
                </a:r>
                <a:r>
                  <a:rPr lang="en-US" sz="1800" dirty="0"/>
                  <a:t>its filling is thick; whereas </a:t>
                </a:r>
                <a:r>
                  <a:rPr lang="en-US" sz="1800" i="1" dirty="0"/>
                  <a:t>P</a:t>
                </a:r>
                <a:r>
                  <a:rPr lang="en-US" sz="1800" dirty="0"/>
                  <a:t>(</a:t>
                </a:r>
                <a:r>
                  <a:rPr lang="en-US" sz="1800" dirty="0" err="1"/>
                  <a:t>pos</a:t>
                </a:r>
                <a:r>
                  <a:rPr lang="en-US" sz="1800" dirty="0"/>
                  <a:t> | thick) refers to the occurrence of a positive example among those that have filling-size=thick.</a:t>
                </a:r>
                <a:endParaRPr lang="en-US" sz="1800" b="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561388" cy="4114800"/>
              </a:xfrm>
              <a:blipFill rotWithShape="0">
                <a:blip r:embed="rId2"/>
                <a:stretch>
                  <a:fillRect l="-641" r="-1282" b="-361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38B73D-5551-4FF7-8C7F-4CE3054D86FE}"/>
              </a:ext>
            </a:extLst>
          </p:cNvPr>
          <p:cNvSpPr>
            <a:spLocks noGrp="1"/>
          </p:cNvSpPr>
          <p:nvPr>
            <p:ph type="sldNum" sz="quarter" idx="4"/>
          </p:nvPr>
        </p:nvSpPr>
        <p:spPr/>
        <p:txBody>
          <a:bodyPr/>
          <a:lstStyle/>
          <a:p>
            <a:fld id="{A99B023C-8B4C-4F85-AF05-F5A2E6966B7E}" type="slidenum">
              <a:rPr lang="en-US" smtClean="0"/>
              <a:pPr/>
              <a:t>51</a:t>
            </a:fld>
            <a:endParaRPr lang="en-US" dirty="0"/>
          </a:p>
        </p:txBody>
      </p:sp>
    </p:spTree>
    <p:extLst>
      <p:ext uri="{BB962C8B-B14F-4D97-AF65-F5344CB8AC3E}">
        <p14:creationId xmlns:p14="http://schemas.microsoft.com/office/powerpoint/2010/main" val="1719060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8153400" cy="1143000"/>
          </a:xfrm>
        </p:spPr>
        <p:txBody>
          <a:bodyPr/>
          <a:lstStyle/>
          <a:p>
            <a:r>
              <a:rPr lang="en-US" dirty="0"/>
              <a:t>Toy example of Bayesian classifier: What Johnny likes </a:t>
            </a:r>
            <a:r>
              <a:rPr lang="en-US" sz="2800" i="1" dirty="0"/>
              <a:t>(cont.)</a:t>
            </a:r>
            <a:endParaRPr lang="en-US" dirty="0"/>
          </a:p>
        </p:txBody>
      </p:sp>
      <p:sp>
        <p:nvSpPr>
          <p:cNvPr id="3" name="Content Placeholder 2"/>
          <p:cNvSpPr>
            <a:spLocks noGrp="1"/>
          </p:cNvSpPr>
          <p:nvPr>
            <p:ph idx="1"/>
          </p:nvPr>
        </p:nvSpPr>
        <p:spPr>
          <a:xfrm>
            <a:off x="457200" y="1676400"/>
            <a:ext cx="5105400" cy="4114800"/>
          </a:xfrm>
        </p:spPr>
        <p:txBody>
          <a:bodyPr/>
          <a:lstStyle/>
          <a:p>
            <a:pPr marL="0" indent="0">
              <a:buNone/>
            </a:pPr>
            <a:r>
              <a:rPr lang="en-US" sz="1800" dirty="0"/>
              <a:t>The figure on the right illustrates the terms. The rectangle represents all pies. The positive examples are contained in one circle and those with filling-size=thick in the other; the intersection contains three instances that satisfy both conditions; one pie satisfies neither, and is therefore left outside both circles. The conditional probability, </a:t>
            </a:r>
            <a:r>
              <a:rPr lang="en-US" sz="1800" i="1" dirty="0"/>
              <a:t>P</a:t>
            </a:r>
            <a:r>
              <a:rPr lang="en-US" sz="1800" dirty="0"/>
              <a:t>(</a:t>
            </a:r>
            <a:r>
              <a:rPr lang="en-US" sz="1800" dirty="0" err="1"/>
              <a:t>pos</a:t>
            </a:r>
            <a:r>
              <a:rPr lang="en-US" sz="1800" dirty="0"/>
              <a:t> | thick) = 3/8, is obtained by dividing the size of the intersection (three) by the size of the circle thick (eight). The joint probability, </a:t>
            </a:r>
            <a:r>
              <a:rPr lang="en-US" sz="1800" i="1" dirty="0"/>
              <a:t>P</a:t>
            </a:r>
            <a:r>
              <a:rPr lang="en-US" sz="1800" dirty="0"/>
              <a:t>(</a:t>
            </a:r>
            <a:r>
              <a:rPr lang="en-US" sz="1800" dirty="0" err="1"/>
              <a:t>pos</a:t>
            </a:r>
            <a:r>
              <a:rPr lang="en-US" sz="1800" dirty="0"/>
              <a:t>, thick) = 3/12, is obtained by dividing the size of the intersection (three) by the size of the entire training set (twelve). The prior probability of </a:t>
            </a:r>
            <a:r>
              <a:rPr lang="en-US" sz="1800" i="1" dirty="0"/>
              <a:t>P</a:t>
            </a:r>
            <a:r>
              <a:rPr lang="en-US" sz="1800" dirty="0"/>
              <a:t>(</a:t>
            </a:r>
            <a:r>
              <a:rPr lang="en-US" sz="1800" dirty="0" err="1"/>
              <a:t>pos</a:t>
            </a:r>
            <a:r>
              <a:rPr lang="en-US" sz="1800" dirty="0"/>
              <a:t>) = 6/12 is obtained by dividing the size of the circle </a:t>
            </a:r>
            <a:r>
              <a:rPr lang="en-US" sz="1800" dirty="0" err="1"/>
              <a:t>pos</a:t>
            </a:r>
            <a:r>
              <a:rPr lang="en-US" sz="1800" dirty="0"/>
              <a:t> (six) with that of the entire training set (twelve).</a:t>
            </a:r>
          </a:p>
        </p:txBody>
      </p:sp>
      <p:pic>
        <p:nvPicPr>
          <p:cNvPr id="4" name="Picture 3"/>
          <p:cNvPicPr>
            <a:picLocks noChangeAspect="1"/>
          </p:cNvPicPr>
          <p:nvPr/>
        </p:nvPicPr>
        <p:blipFill>
          <a:blip r:embed="rId2"/>
          <a:stretch>
            <a:fillRect/>
          </a:stretch>
        </p:blipFill>
        <p:spPr>
          <a:xfrm>
            <a:off x="5638800" y="2209800"/>
            <a:ext cx="3205789" cy="2590800"/>
          </a:xfrm>
          <a:prstGeom prst="rect">
            <a:avLst/>
          </a:prstGeom>
        </p:spPr>
      </p:pic>
      <p:sp>
        <p:nvSpPr>
          <p:cNvPr id="5" name="Slide Number Placeholder 4">
            <a:extLst>
              <a:ext uri="{FF2B5EF4-FFF2-40B4-BE49-F238E27FC236}">
                <a16:creationId xmlns:a16="http://schemas.microsoft.com/office/drawing/2014/main" id="{502F14E3-1F18-4384-BC94-ABA4CBB14FEE}"/>
              </a:ext>
            </a:extLst>
          </p:cNvPr>
          <p:cNvSpPr>
            <a:spLocks noGrp="1"/>
          </p:cNvSpPr>
          <p:nvPr>
            <p:ph type="sldNum" sz="quarter" idx="4"/>
          </p:nvPr>
        </p:nvSpPr>
        <p:spPr/>
        <p:txBody>
          <a:bodyPr/>
          <a:lstStyle/>
          <a:p>
            <a:fld id="{A99B023C-8B4C-4F85-AF05-F5A2E6966B7E}" type="slidenum">
              <a:rPr lang="en-US" smtClean="0"/>
              <a:pPr/>
              <a:t>52</a:t>
            </a:fld>
            <a:endParaRPr lang="en-US" dirty="0"/>
          </a:p>
        </p:txBody>
      </p:sp>
    </p:spTree>
    <p:extLst>
      <p:ext uri="{BB962C8B-B14F-4D97-AF65-F5344CB8AC3E}">
        <p14:creationId xmlns:p14="http://schemas.microsoft.com/office/powerpoint/2010/main" val="2208430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077200" cy="1143000"/>
          </a:xfrm>
        </p:spPr>
        <p:txBody>
          <a:bodyPr/>
          <a:lstStyle/>
          <a:p>
            <a:r>
              <a:rPr lang="en-US" dirty="0"/>
              <a:t>Toy example of Bayesian classifier: What Johnny likes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946275"/>
                <a:ext cx="8561388" cy="4114800"/>
              </a:xfrm>
            </p:spPr>
            <p:txBody>
              <a:bodyPr/>
              <a:lstStyle/>
              <a:p>
                <a:pPr marL="0" indent="0">
                  <a:buNone/>
                </a:pPr>
                <a:r>
                  <a:rPr lang="en-US" sz="1800" dirty="0"/>
                  <a:t>The joint probability can be obtained from prior probability and conditional probability:</a:t>
                </a:r>
              </a:p>
              <a:p>
                <a:pPr marL="0" indent="0">
                  <a:buNone/>
                </a:pPr>
                <a:r>
                  <a:rPr lang="en-US" sz="1800" dirty="0"/>
                  <a:t>P(</a:t>
                </a:r>
                <a:r>
                  <a:rPr lang="en-US" sz="1800" dirty="0" err="1"/>
                  <a:t>pos</a:t>
                </a:r>
                <a:r>
                  <a:rPr lang="en-US" sz="1800" dirty="0"/>
                  <a:t>, thick) = P(</a:t>
                </a:r>
                <a:r>
                  <a:rPr lang="en-US" sz="1800" dirty="0" err="1"/>
                  <a:t>pos</a:t>
                </a:r>
                <a:r>
                  <a:rPr lang="en-US" sz="1800" dirty="0"/>
                  <a:t> | thick) * P(thick)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8</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12</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12</m:t>
                        </m:r>
                      </m:den>
                    </m:f>
                  </m:oMath>
                </a14:m>
                <a:endParaRPr lang="en-US" sz="1800" b="0" dirty="0"/>
              </a:p>
              <a:p>
                <a:pPr marL="0" indent="0">
                  <a:buNone/>
                </a:pPr>
                <a:r>
                  <a:rPr lang="en-US" sz="1800" dirty="0"/>
                  <a:t>P(thick, </a:t>
                </a:r>
                <a:r>
                  <a:rPr lang="en-US" sz="1800" dirty="0" err="1"/>
                  <a:t>pos</a:t>
                </a:r>
                <a:r>
                  <a:rPr lang="en-US" sz="1800" dirty="0"/>
                  <a:t>) = P(thick | </a:t>
                </a:r>
                <a:r>
                  <a:rPr lang="en-US" sz="1800" dirty="0" err="1"/>
                  <a:t>pos</a:t>
                </a:r>
                <a:r>
                  <a:rPr lang="en-US" sz="1800" dirty="0"/>
                  <a:t>) * P(</a:t>
                </a:r>
                <a:r>
                  <a:rPr lang="en-US" sz="1800" dirty="0" err="1"/>
                  <a:t>pos</a:t>
                </a:r>
                <a:r>
                  <a:rPr lang="en-US" sz="180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6</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m:t>
                        </m:r>
                      </m:num>
                      <m:den>
                        <m:r>
                          <a:rPr lang="en-US" sz="1800" b="0" i="1" smtClean="0">
                            <a:latin typeface="Cambria Math" panose="02040503050406030204" pitchFamily="18" charset="0"/>
                          </a:rPr>
                          <m:t>12</m:t>
                        </m:r>
                      </m:den>
                    </m:f>
                  </m:oMath>
                </a14:m>
                <a:r>
                  <a:rPr lang="en-US" sz="1800" b="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3</m:t>
                        </m:r>
                      </m:num>
                      <m:den>
                        <m:r>
                          <a:rPr lang="en-US" sz="1800" i="1">
                            <a:latin typeface="Cambria Math" panose="02040503050406030204" pitchFamily="18" charset="0"/>
                          </a:rPr>
                          <m:t>12</m:t>
                        </m:r>
                      </m:den>
                    </m:f>
                  </m:oMath>
                </a14:m>
                <a:endParaRPr lang="en-US" sz="1800" b="0" dirty="0"/>
              </a:p>
              <a:p>
                <a:pPr marL="0" indent="0">
                  <a:buNone/>
                </a:pPr>
                <a:r>
                  <a:rPr lang="en-US" sz="1800" dirty="0"/>
                  <a:t>Note that that </a:t>
                </a:r>
                <a:r>
                  <a:rPr lang="en-US" sz="1800" i="1" dirty="0"/>
                  <a:t>P</a:t>
                </a:r>
                <a:r>
                  <a:rPr lang="en-US" sz="1800" dirty="0"/>
                  <a:t>(thick, </a:t>
                </a:r>
                <a:r>
                  <a:rPr lang="en-US" sz="1800" dirty="0" err="1"/>
                  <a:t>pos</a:t>
                </a:r>
                <a:r>
                  <a:rPr lang="en-US" sz="1800" dirty="0"/>
                  <a:t>) = </a:t>
                </a:r>
                <a:r>
                  <a:rPr lang="en-US" sz="1800" i="1" dirty="0"/>
                  <a:t>P</a:t>
                </a:r>
                <a:r>
                  <a:rPr lang="en-US" sz="1800" dirty="0"/>
                  <a:t>(</a:t>
                </a:r>
                <a:r>
                  <a:rPr lang="en-US" sz="1800" dirty="0" err="1"/>
                  <a:t>pos</a:t>
                </a:r>
                <a:r>
                  <a:rPr lang="en-US" sz="1800" dirty="0"/>
                  <a:t>, thick) because both represent the same thing: the probability of thick and </a:t>
                </a:r>
                <a:r>
                  <a:rPr lang="en-US" sz="1800" dirty="0" err="1"/>
                  <a:t>pos</a:t>
                </a:r>
                <a:r>
                  <a:rPr lang="en-US" sz="1800" dirty="0"/>
                  <a:t> co-occurring.</a:t>
                </a:r>
              </a:p>
              <a:p>
                <a:pPr marL="0" indent="0">
                  <a:buNone/>
                </a:pPr>
                <a:r>
                  <a:rPr lang="en-US" sz="1800" dirty="0"/>
                  <a:t>Note that joint probability can never exceed the value of the corresponding conditional probability: </a:t>
                </a:r>
                <a:r>
                  <a:rPr lang="en-US" sz="1800" i="1" dirty="0"/>
                  <a:t>P</a:t>
                </a:r>
                <a:r>
                  <a:rPr lang="en-US" sz="1800" dirty="0"/>
                  <a:t>(</a:t>
                </a:r>
                <a:r>
                  <a:rPr lang="en-US" sz="1800" dirty="0" err="1"/>
                  <a:t>pos</a:t>
                </a:r>
                <a:r>
                  <a:rPr lang="en-US" sz="1800" dirty="0"/>
                  <a:t>, thick) ≤  </a:t>
                </a:r>
                <a:r>
                  <a:rPr lang="en-US" sz="1800" i="1" dirty="0"/>
                  <a:t>P</a:t>
                </a:r>
                <a:r>
                  <a:rPr lang="en-US" sz="1800" dirty="0"/>
                  <a:t>(</a:t>
                </a:r>
                <a:r>
                  <a:rPr lang="en-US" sz="1800" dirty="0" err="1"/>
                  <a:t>pos</a:t>
                </a:r>
                <a:r>
                  <a:rPr lang="en-US" sz="1800" dirty="0"/>
                  <a:t> | thick). This is because conditional probability is multiplied by prior probability, </a:t>
                </a:r>
                <a:r>
                  <a:rPr lang="en-US" sz="1800" i="1" dirty="0"/>
                  <a:t>P</a:t>
                </a:r>
                <a:r>
                  <a:rPr lang="en-US" sz="1800" dirty="0"/>
                  <a:t>(thick) or </a:t>
                </a:r>
                <a:r>
                  <a:rPr lang="en-US" sz="1800" i="1" dirty="0"/>
                  <a:t>P</a:t>
                </a:r>
                <a:r>
                  <a:rPr lang="en-US" sz="1800" dirty="0"/>
                  <a:t>(</a:t>
                </a:r>
                <a:r>
                  <a:rPr lang="en-US" sz="1800" dirty="0" err="1"/>
                  <a:t>pos</a:t>
                </a:r>
                <a:r>
                  <a:rPr lang="en-US" sz="1800" dirty="0"/>
                  <a:t>), which can never be greater than 1.</a:t>
                </a:r>
                <a:endParaRPr lang="en-US" sz="1800" b="0" dirty="0"/>
              </a:p>
              <a:p>
                <a:pPr marL="0" indent="0">
                  <a:buNone/>
                </a:pPr>
                <a:endParaRPr lang="en-US" sz="1800" b="0" dirty="0"/>
              </a:p>
              <a:p>
                <a:pPr marL="0" indent="0">
                  <a:buNone/>
                </a:pPr>
                <a:endParaRPr lang="en-US" sz="1800" b="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946275"/>
                <a:ext cx="8561388" cy="4114800"/>
              </a:xfrm>
              <a:blipFill rotWithShape="0">
                <a:blip r:embed="rId2"/>
                <a:stretch>
                  <a:fillRect l="-712" t="-889" r="-9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2F39C3B-C182-4DBC-8BD5-E3E5B6A63654}"/>
              </a:ext>
            </a:extLst>
          </p:cNvPr>
          <p:cNvSpPr>
            <a:spLocks noGrp="1"/>
          </p:cNvSpPr>
          <p:nvPr>
            <p:ph type="sldNum" sz="quarter" idx="4"/>
          </p:nvPr>
        </p:nvSpPr>
        <p:spPr/>
        <p:txBody>
          <a:bodyPr/>
          <a:lstStyle/>
          <a:p>
            <a:fld id="{A99B023C-8B4C-4F85-AF05-F5A2E6966B7E}" type="slidenum">
              <a:rPr lang="en-US" smtClean="0"/>
              <a:pPr/>
              <a:t>53</a:t>
            </a:fld>
            <a:endParaRPr lang="en-US" dirty="0"/>
          </a:p>
        </p:txBody>
      </p:sp>
    </p:spTree>
    <p:extLst>
      <p:ext uri="{BB962C8B-B14F-4D97-AF65-F5344CB8AC3E}">
        <p14:creationId xmlns:p14="http://schemas.microsoft.com/office/powerpoint/2010/main" val="1804500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Bayesian classifier: Spam filter</a:t>
            </a:r>
          </a:p>
        </p:txBody>
      </p:sp>
      <p:sp>
        <p:nvSpPr>
          <p:cNvPr id="3" name="Content Placeholder 2"/>
          <p:cNvSpPr>
            <a:spLocks noGrp="1"/>
          </p:cNvSpPr>
          <p:nvPr>
            <p:ph idx="1"/>
          </p:nvPr>
        </p:nvSpPr>
        <p:spPr>
          <a:xfrm>
            <a:off x="381000" y="1356360"/>
            <a:ext cx="8763000" cy="4114800"/>
          </a:xfrm>
        </p:spPr>
        <p:txBody>
          <a:bodyPr/>
          <a:lstStyle/>
          <a:p>
            <a:pPr marL="0" indent="0">
              <a:buNone/>
            </a:pPr>
            <a:r>
              <a:rPr lang="en-US" sz="2000" dirty="0"/>
              <a:t>We want to build a Bayesian classifier with one attribute that filters spam email from non-spam (ham). Based on past experience, we know that spam massages occur with probability 0.2. The attribute we are going to use is the occurrence of the word “Viagra” in email. Obviously, the events {an email contains “Viagra”}  and {an email is spam} are dependent. Since the word occurs in both spam and ham, we need to find the probability of the occurrence of “Viagra” in spam and the probability of its occurrence in ham. Suppose, that the probability of the occurrence of “Viagra” in spam is 4/20 and the probability of the occurrence of “Viagra” in ham is 1/80. Now, we are ready to apply the Bayes’ rule to find the posterior probability that a message is spam if it contains the word “Viagra”:</a:t>
            </a:r>
          </a:p>
        </p:txBody>
      </p:sp>
      <p:pic>
        <p:nvPicPr>
          <p:cNvPr id="4" name="Picture 3"/>
          <p:cNvPicPr>
            <a:picLocks noChangeAspect="1"/>
          </p:cNvPicPr>
          <p:nvPr/>
        </p:nvPicPr>
        <p:blipFill>
          <a:blip r:embed="rId2"/>
          <a:stretch>
            <a:fillRect/>
          </a:stretch>
        </p:blipFill>
        <p:spPr>
          <a:xfrm>
            <a:off x="1524000" y="5029200"/>
            <a:ext cx="5903888" cy="1687125"/>
          </a:xfrm>
          <a:prstGeom prst="rect">
            <a:avLst/>
          </a:prstGeom>
        </p:spPr>
      </p:pic>
      <p:sp>
        <p:nvSpPr>
          <p:cNvPr id="5" name="Slide Number Placeholder 4">
            <a:extLst>
              <a:ext uri="{FF2B5EF4-FFF2-40B4-BE49-F238E27FC236}">
                <a16:creationId xmlns:a16="http://schemas.microsoft.com/office/drawing/2014/main" id="{3C6F26D3-884F-4670-8666-629D2B3B231D}"/>
              </a:ext>
            </a:extLst>
          </p:cNvPr>
          <p:cNvSpPr>
            <a:spLocks noGrp="1"/>
          </p:cNvSpPr>
          <p:nvPr>
            <p:ph type="sldNum" sz="quarter" idx="4"/>
          </p:nvPr>
        </p:nvSpPr>
        <p:spPr/>
        <p:txBody>
          <a:bodyPr/>
          <a:lstStyle/>
          <a:p>
            <a:fld id="{A99B023C-8B4C-4F85-AF05-F5A2E6966B7E}" type="slidenum">
              <a:rPr lang="en-US" smtClean="0"/>
              <a:pPr/>
              <a:t>54</a:t>
            </a:fld>
            <a:endParaRPr lang="en-US" dirty="0"/>
          </a:p>
        </p:txBody>
      </p:sp>
    </p:spTree>
    <p:extLst>
      <p:ext uri="{BB962C8B-B14F-4D97-AF65-F5344CB8AC3E}">
        <p14:creationId xmlns:p14="http://schemas.microsoft.com/office/powerpoint/2010/main" val="3050836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example Bayesian classifier: Spam filter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371600"/>
                <a:ext cx="8991600" cy="4114800"/>
              </a:xfrm>
            </p:spPr>
            <p:txBody>
              <a:bodyPr/>
              <a:lstStyle/>
              <a:p>
                <a:pPr marL="0" indent="0">
                  <a:buNone/>
                </a:pPr>
                <a:r>
                  <a:rPr lang="en-US" sz="1800" dirty="0"/>
                  <a:t>Given the data, we can conclude that:</a:t>
                </a:r>
              </a:p>
              <a:p>
                <a:pPr marL="0" indent="0">
                  <a:buNone/>
                </a:pPr>
                <a:r>
                  <a:rPr lang="en-US" sz="1800" dirty="0"/>
                  <a:t>P(spam) = 0.2</a:t>
                </a:r>
              </a:p>
              <a:p>
                <a:pPr marL="0" indent="0">
                  <a:buNone/>
                </a:pPr>
                <a:r>
                  <a:rPr lang="en-US" sz="1800" dirty="0"/>
                  <a:t>P(ham) = 1 – 0.2 = 0.8</a:t>
                </a:r>
              </a:p>
              <a:p>
                <a:pPr marL="0" indent="0">
                  <a:buNone/>
                </a:pPr>
                <a:r>
                  <a:rPr lang="en-US" sz="1800" dirty="0"/>
                  <a:t>P(Viagra | spam) = 4/20</a:t>
                </a:r>
              </a:p>
              <a:p>
                <a:pPr marL="0" indent="0">
                  <a:buNone/>
                </a:pPr>
                <a:r>
                  <a:rPr lang="en-US" sz="1800" dirty="0"/>
                  <a:t>P(Viagra | ham) = 1/80</a:t>
                </a:r>
              </a:p>
              <a:p>
                <a:pPr marL="0" indent="0">
                  <a:buNone/>
                </a:pPr>
                <a:r>
                  <a:rPr lang="en-US" sz="1800" dirty="0"/>
                  <a:t>Since the events {an email is spam} and {email is ham} form a partitioning of the sample space, we can apply the formula for the total probability to find the probability of “Viagra” occurring in an email:</a:t>
                </a:r>
              </a:p>
              <a:p>
                <a:pPr marL="0" indent="0">
                  <a:buNone/>
                </a:pPr>
                <a:r>
                  <a:rPr lang="en-US" sz="1800" dirty="0"/>
                  <a:t>P(Viagra) = P(Viagra | spam) * P (spam) + P(Viagra |  ham) * P(ham) =</a:t>
                </a:r>
              </a:p>
              <a:p>
                <a:pPr marL="0" indent="0">
                  <a:buNone/>
                </a:pPr>
                <a:r>
                  <a:rPr lang="en-US" sz="180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20</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num>
                      <m:den>
                        <m:r>
                          <a:rPr lang="en-US" sz="1800" b="0" i="1" smtClean="0">
                            <a:latin typeface="Cambria Math" panose="02040503050406030204" pitchFamily="18" charset="0"/>
                          </a:rPr>
                          <m:t>100</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80</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80</m:t>
                        </m:r>
                      </m:num>
                      <m:den>
                        <m:r>
                          <a:rPr lang="en-US" sz="1800" b="0" i="1" smtClean="0">
                            <a:latin typeface="Cambria Math" panose="02040503050406030204" pitchFamily="18" charset="0"/>
                          </a:rPr>
                          <m:t>100</m:t>
                        </m:r>
                      </m:den>
                    </m:f>
                  </m:oMath>
                </a14:m>
                <a:r>
                  <a:rPr lang="en-US" sz="1800" b="0" dirty="0"/>
                  <a:t> = 0.05</a:t>
                </a:r>
              </a:p>
              <a:p>
                <a:pPr marL="0" indent="0">
                  <a:buNone/>
                </a:pPr>
                <a:r>
                  <a:rPr lang="en-US" sz="1800" dirty="0"/>
                  <a:t>Finally, we can apply the Bayes’ rule to find the posterior probability that a message is spam if it contains the word “Viagra”:</a:t>
                </a:r>
              </a:p>
              <a:p>
                <a:pPr marL="0" indent="0">
                  <a:buNone/>
                </a:pPr>
                <a:r>
                  <a:rPr lang="en-US" sz="1800" b="0" dirty="0"/>
                  <a:t>P(spam | Viagra)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𝑉𝑖𝑎𝑔𝑟𝑎</m:t>
                            </m:r>
                            <m:r>
                              <a:rPr lang="en-US" sz="1800" b="0" i="1" smtClean="0">
                                <a:latin typeface="Cambria Math" panose="02040503050406030204" pitchFamily="18" charset="0"/>
                              </a:rPr>
                              <m:t> </m:t>
                            </m:r>
                          </m:e>
                        </m:d>
                        <m:r>
                          <a:rPr lang="en-US" sz="1800" b="0" i="1" smtClean="0">
                            <a:latin typeface="Cambria Math" panose="02040503050406030204" pitchFamily="18" charset="0"/>
                          </a:rPr>
                          <m:t>𝑠𝑝𝑎𝑚</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𝑠𝑝𝑎𝑚</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𝑉𝑖𝑎𝑔𝑟𝑎</m:t>
                        </m:r>
                        <m:r>
                          <a:rPr lang="en-US" sz="1800" b="0" i="1" smtClean="0">
                            <a:latin typeface="Cambria Math" panose="02040503050406030204" pitchFamily="18" charset="0"/>
                          </a:rPr>
                          <m:t>)</m:t>
                        </m:r>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20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num>
                          <m:den>
                            <m:r>
                              <a:rPr lang="en-US" sz="1800" b="0" i="1" smtClean="0">
                                <a:latin typeface="Cambria Math" panose="02040503050406030204" pitchFamily="18" charset="0"/>
                              </a:rPr>
                              <m:t>100</m:t>
                            </m:r>
                          </m:den>
                        </m:f>
                      </m:num>
                      <m:den>
                        <m:r>
                          <a:rPr lang="en-US" sz="1800" b="0" i="1" smtClean="0">
                            <a:latin typeface="Cambria Math" panose="02040503050406030204" pitchFamily="18" charset="0"/>
                          </a:rPr>
                          <m:t>0.05</m:t>
                        </m:r>
                      </m:den>
                    </m:f>
                  </m:oMath>
                </a14:m>
                <a:r>
                  <a:rPr lang="en-US" sz="1800" b="0" dirty="0"/>
                  <a:t> = 0.8</a:t>
                </a:r>
              </a:p>
              <a:p>
                <a:pPr marL="0" indent="0">
                  <a:buNone/>
                </a:pPr>
                <a:r>
                  <a:rPr lang="en-US" sz="1800" dirty="0"/>
                  <a:t>Since the events {an email is spam} and {email is ham} form a partitioning of the sample space, we can conclude that P(ham| Viagra) = 1 - 0.8 = 0.2. Since P(spam | Viagra) &gt; P(ham| Viagra) , we can classify the message as spam.</a:t>
                </a:r>
                <a:endParaRPr lang="en-US" sz="1800" b="0" dirty="0"/>
              </a:p>
              <a:p>
                <a:pPr marL="0" indent="0">
                  <a:buNone/>
                </a:pPr>
                <a:endParaRPr lang="en-US" sz="1800" b="0" dirty="0"/>
              </a:p>
              <a:p>
                <a:pPr marL="0" indent="0">
                  <a:buNone/>
                </a:pPr>
                <a:endParaRPr lang="en-US" sz="1800" b="0" dirty="0"/>
              </a:p>
              <a:p>
                <a:pPr marL="0" indent="0">
                  <a:buNone/>
                </a:pPr>
                <a:r>
                  <a:rPr lang="en-US" sz="1800" dirty="0"/>
                  <a:t> </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371600"/>
                <a:ext cx="8991600" cy="4114800"/>
              </a:xfrm>
              <a:blipFill rotWithShape="0">
                <a:blip r:embed="rId2"/>
                <a:stretch>
                  <a:fillRect l="-610" t="-889" r="-68" b="-3525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2B3A5AC-BAEB-4508-8A14-A51CE5218B72}"/>
              </a:ext>
            </a:extLst>
          </p:cNvPr>
          <p:cNvSpPr>
            <a:spLocks noGrp="1"/>
          </p:cNvSpPr>
          <p:nvPr>
            <p:ph type="sldNum" sz="quarter" idx="4"/>
          </p:nvPr>
        </p:nvSpPr>
        <p:spPr/>
        <p:txBody>
          <a:bodyPr/>
          <a:lstStyle/>
          <a:p>
            <a:fld id="{A99B023C-8B4C-4F85-AF05-F5A2E6966B7E}" type="slidenum">
              <a:rPr lang="en-US" smtClean="0"/>
              <a:pPr/>
              <a:t>55</a:t>
            </a:fld>
            <a:endParaRPr lang="en-US" dirty="0"/>
          </a:p>
        </p:txBody>
      </p:sp>
    </p:spTree>
    <p:extLst>
      <p:ext uri="{BB962C8B-B14F-4D97-AF65-F5344CB8AC3E}">
        <p14:creationId xmlns:p14="http://schemas.microsoft.com/office/powerpoint/2010/main" val="3764270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a posteriori probability (MAP) estimate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946275"/>
                <a:ext cx="8332788" cy="4114800"/>
              </a:xfrm>
            </p:spPr>
            <p:txBody>
              <a:bodyPr/>
              <a:lstStyle/>
              <a:p>
                <a:pPr marL="0" indent="0">
                  <a:buNone/>
                </a:pPr>
                <a:r>
                  <a:rPr lang="en-US" sz="1800" dirty="0">
                    <a:effectLst>
                      <a:outerShdw blurRad="38100" dist="38100" dir="2700000" algn="tl">
                        <a:srgbClr val="000000">
                          <a:alpha val="43137"/>
                        </a:srgbClr>
                      </a:outerShdw>
                    </a:effectLst>
                  </a:rPr>
                  <a:t>Bayesian classification can be considered as a special case of a </a:t>
                </a:r>
                <a:r>
                  <a:rPr lang="en-US" sz="1800" b="1" dirty="0">
                    <a:effectLst>
                      <a:outerShdw blurRad="38100" dist="38100" dir="2700000" algn="tl">
                        <a:srgbClr val="000000">
                          <a:alpha val="43137"/>
                        </a:srgbClr>
                      </a:outerShdw>
                    </a:effectLst>
                  </a:rPr>
                  <a:t>maximum a posteriori probability (MAP) estimation. </a:t>
                </a:r>
                <a:r>
                  <a:rPr lang="en-US" sz="1800" dirty="0">
                    <a:effectLst>
                      <a:outerShdw blurRad="38100" dist="38100" dir="2700000" algn="tl">
                        <a:srgbClr val="000000">
                          <a:alpha val="43137"/>
                        </a:srgbClr>
                      </a:outerShdw>
                    </a:effectLst>
                  </a:rPr>
                  <a:t>MAP  is used to estimate an unobserved population parameter </a:t>
                </a:r>
                <a:r>
                  <a:rPr lang="el-GR" sz="1800" dirty="0">
                    <a:effectLst>
                      <a:outerShdw blurRad="38100" dist="38100" dir="2700000" algn="tl">
                        <a:srgbClr val="000000">
                          <a:alpha val="43137"/>
                        </a:srgbClr>
                      </a:outerShdw>
                    </a:effectLst>
                  </a:rPr>
                  <a:t>θ </a:t>
                </a:r>
                <a:r>
                  <a:rPr lang="en-US" sz="1800" dirty="0">
                    <a:effectLst>
                      <a:outerShdw blurRad="38100" dist="38100" dir="2700000" algn="tl">
                        <a:srgbClr val="000000">
                          <a:alpha val="43137"/>
                        </a:srgbClr>
                      </a:outerShdw>
                    </a:effectLst>
                  </a:rPr>
                  <a:t>on the basis of observations. If P(D | </a:t>
                </a:r>
                <a:r>
                  <a:rPr lang="el-GR" sz="1800" dirty="0">
                    <a:effectLst>
                      <a:outerShdw blurRad="38100" dist="38100" dir="2700000" algn="tl">
                        <a:srgbClr val="000000">
                          <a:alpha val="43137"/>
                        </a:srgbClr>
                      </a:outerShdw>
                    </a:effectLst>
                  </a:rPr>
                  <a:t>θ </a:t>
                </a:r>
                <a:r>
                  <a:rPr lang="en-US" sz="1800" dirty="0">
                    <a:effectLst>
                      <a:outerShdw blurRad="38100" dist="38100" dir="2700000" algn="tl">
                        <a:srgbClr val="000000">
                          <a:alpha val="43137"/>
                        </a:srgbClr>
                      </a:outerShdw>
                    </a:effectLst>
                  </a:rPr>
                  <a:t>) is the probability of observing data D when the underlying population parameter is </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(called likelihood), and P(</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is the prior probability of </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 Then, the value of the estimate is chosen so that to maximize the conditional probability of </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given data, P(</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 D), i.e., the posterior probability of </a:t>
                </a:r>
                <a:r>
                  <a:rPr lang="el-GR" sz="1800" dirty="0">
                    <a:effectLst>
                      <a:outerShdw blurRad="38100" dist="38100" dir="2700000" algn="tl">
                        <a:srgbClr val="000000">
                          <a:alpha val="43137"/>
                        </a:srgbClr>
                      </a:outerShdw>
                    </a:effectLst>
                  </a:rPr>
                  <a:t>θ</a:t>
                </a:r>
                <a:r>
                  <a:rPr lang="en-US" sz="1800" dirty="0">
                    <a:effectLst>
                      <a:outerShdw blurRad="38100" dist="38100" dir="2700000" algn="tl">
                        <a:srgbClr val="000000">
                          <a:alpha val="43137"/>
                        </a:srgbClr>
                      </a:outerShdw>
                    </a:effectLst>
                  </a:rPr>
                  <a:t> given the data.</a:t>
                </a:r>
              </a:p>
              <a:p>
                <a:pPr marL="0" indent="0">
                  <a:buNone/>
                </a:pPr>
                <a:r>
                  <a:rPr lang="en-US" sz="1800" dirty="0">
                    <a:effectLst>
                      <a:outerShdw blurRad="38100" dist="38100" dir="2700000" algn="tl">
                        <a:srgbClr val="000000">
                          <a:alpha val="43137"/>
                        </a:srgbClr>
                      </a:outerShdw>
                    </a:effectLst>
                  </a:rPr>
                  <a:t>Example: suppose we want to select one hypothesis about data from  a finite set of different competing hypotheses about data: H</a:t>
                </a:r>
                <a:r>
                  <a:rPr lang="en-US" sz="1800" baseline="-25000" dirty="0">
                    <a:effectLst>
                      <a:outerShdw blurRad="38100" dist="38100" dir="2700000" algn="tl">
                        <a:srgbClr val="000000">
                          <a:alpha val="43137"/>
                        </a:srgbClr>
                      </a:outerShdw>
                    </a:effectLst>
                  </a:rPr>
                  <a:t>1</a:t>
                </a:r>
                <a:r>
                  <a:rPr lang="en-US" sz="1800" dirty="0">
                    <a:effectLst>
                      <a:outerShdw blurRad="38100" dist="38100" dir="2700000" algn="tl">
                        <a:srgbClr val="000000">
                          <a:alpha val="43137"/>
                        </a:srgbClr>
                      </a:outerShdw>
                    </a:effectLst>
                  </a:rPr>
                  <a:t>, H</a:t>
                </a:r>
                <a:r>
                  <a:rPr lang="en-US" sz="1800" baseline="-25000" dirty="0">
                    <a:effectLst>
                      <a:outerShdw blurRad="38100" dist="38100" dir="2700000" algn="tl">
                        <a:srgbClr val="000000">
                          <a:alpha val="43137"/>
                        </a:srgbClr>
                      </a:outerShdw>
                    </a:effectLst>
                  </a:rPr>
                  <a:t>2</a:t>
                </a:r>
                <a:r>
                  <a:rPr lang="en-US" sz="1800" dirty="0">
                    <a:effectLst>
                      <a:outerShdw blurRad="38100" dist="38100" dir="2700000" algn="tl">
                        <a:srgbClr val="000000">
                          <a:alpha val="43137"/>
                        </a:srgbClr>
                      </a:outerShdw>
                    </a:effectLst>
                  </a:rPr>
                  <a:t>, .., H</a:t>
                </a:r>
                <a:r>
                  <a:rPr lang="en-US" sz="1800" baseline="-25000"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 Using MAP, we choose the hypothesis that maximizes:</a:t>
                </a:r>
              </a:p>
              <a:p>
                <a:pPr marL="0" indent="0">
                  <a:buNone/>
                </a:pPr>
                <a:r>
                  <a:rPr lang="en-US" sz="1800" dirty="0">
                    <a:effectLst>
                      <a:outerShdw blurRad="38100" dist="38100" dir="2700000" algn="tl">
                        <a:srgbClr val="000000">
                          <a:alpha val="43137"/>
                        </a:srgbClr>
                      </a:outerShdw>
                    </a:effectLst>
                  </a:rPr>
                  <a:t>P(H</a:t>
                </a:r>
                <a:r>
                  <a:rPr lang="en-US" sz="1800" baseline="-25000" dirty="0">
                    <a:effectLst>
                      <a:outerShdw blurRad="38100" dist="38100" dir="2700000" algn="tl">
                        <a:srgbClr val="000000">
                          <a:alpha val="43137"/>
                        </a:srgbClr>
                      </a:outerShdw>
                    </a:effectLst>
                  </a:rPr>
                  <a:t>i</a:t>
                </a:r>
                <a:r>
                  <a:rPr lang="en-US" sz="1800" dirty="0">
                    <a:effectLst>
                      <a:outerShdw blurRad="38100" dist="38100" dir="2700000" algn="tl">
                        <a:srgbClr val="000000">
                          <a:alpha val="43137"/>
                        </a:srgbClr>
                      </a:outerShdw>
                    </a:effectLst>
                  </a:rPr>
                  <a:t> | D) = </a:t>
                </a:r>
                <a14:m>
                  <m:oMath xmlns:m="http://schemas.openxmlformats.org/officeDocument/2006/math">
                    <m:f>
                      <m:fPr>
                        <m:ctrlPr>
                          <a:rPr lang="en-US" sz="1800" i="1" smtClean="0">
                            <a:effectLst>
                              <a:outerShdw blurRad="38100" dist="38100" dir="2700000" algn="tl">
                                <a:srgbClr val="000000">
                                  <a:alpha val="43137"/>
                                </a:srgbClr>
                              </a:outerShdw>
                            </a:effectLst>
                            <a:latin typeface="Cambria Math" panose="02040503050406030204" pitchFamily="18" charset="0"/>
                          </a:rPr>
                        </m:ctrlPr>
                      </m:fPr>
                      <m:num>
                        <m:r>
                          <m:rPr>
                            <m:nor/>
                          </m:rPr>
                          <a:rPr lang="en-US" sz="1800" dirty="0">
                            <a:effectLst>
                              <a:outerShdw blurRad="38100" dist="38100" dir="2700000" algn="tl">
                                <a:srgbClr val="000000">
                                  <a:alpha val="43137"/>
                                </a:srgbClr>
                              </a:outerShdw>
                            </a:effectLst>
                          </a:rPr>
                          <m:t>P</m:t>
                        </m:r>
                        <m:r>
                          <m:rPr>
                            <m:nor/>
                          </m:rPr>
                          <a:rPr lang="en-US" sz="1800" dirty="0">
                            <a:effectLst>
                              <a:outerShdw blurRad="38100" dist="38100" dir="2700000" algn="tl">
                                <a:srgbClr val="000000">
                                  <a:alpha val="43137"/>
                                </a:srgbClr>
                              </a:outerShdw>
                            </a:effectLst>
                          </a:rPr>
                          <m:t>( </m:t>
                        </m:r>
                        <m:r>
                          <m:rPr>
                            <m:nor/>
                          </m:rPr>
                          <a:rPr lang="en-US" sz="1800" dirty="0">
                            <a:effectLst>
                              <a:outerShdw blurRad="38100" dist="38100" dir="2700000" algn="tl">
                                <a:srgbClr val="000000">
                                  <a:alpha val="43137"/>
                                </a:srgbClr>
                              </a:outerShdw>
                            </a:effectLst>
                          </a:rPr>
                          <m:t>D</m:t>
                        </m:r>
                        <m:r>
                          <m:rPr>
                            <m:nor/>
                          </m:rPr>
                          <a:rPr lang="en-US" sz="1800" dirty="0">
                            <a:effectLst>
                              <a:outerShdw blurRad="38100" dist="38100" dir="2700000" algn="tl">
                                <a:srgbClr val="000000">
                                  <a:alpha val="43137"/>
                                </a:srgbClr>
                              </a:outerShdw>
                            </a:effectLst>
                          </a:rPr>
                          <m:t> | </m:t>
                        </m:r>
                        <m:r>
                          <m:rPr>
                            <m:nor/>
                          </m:rPr>
                          <a:rPr lang="en-US" sz="1800" dirty="0">
                            <a:effectLst>
                              <a:outerShdw blurRad="38100" dist="38100" dir="2700000" algn="tl">
                                <a:srgbClr val="000000">
                                  <a:alpha val="43137"/>
                                </a:srgbClr>
                              </a:outerShdw>
                            </a:effectLst>
                          </a:rPr>
                          <m:t>Hi</m:t>
                        </m:r>
                        <m:r>
                          <m:rPr>
                            <m:nor/>
                          </m:rPr>
                          <a:rPr lang="en-US" sz="1800" dirty="0">
                            <a:effectLst>
                              <a:outerShdw blurRad="38100" dist="38100" dir="2700000" algn="tl">
                                <a:srgbClr val="000000">
                                  <a:alpha val="43137"/>
                                </a:srgbClr>
                              </a:outerShdw>
                            </a:effectLst>
                          </a:rPr>
                          <m:t>) ∗ </m:t>
                        </m:r>
                        <m:r>
                          <m:rPr>
                            <m:nor/>
                          </m:rPr>
                          <a:rPr lang="en-US" sz="1800" dirty="0">
                            <a:effectLst>
                              <a:outerShdw blurRad="38100" dist="38100" dir="2700000" algn="tl">
                                <a:srgbClr val="000000">
                                  <a:alpha val="43137"/>
                                </a:srgbClr>
                              </a:outerShdw>
                            </a:effectLst>
                          </a:rPr>
                          <m:t>P</m:t>
                        </m:r>
                        <m:r>
                          <m:rPr>
                            <m:nor/>
                          </m:rPr>
                          <a:rPr lang="en-US" sz="1800" dirty="0">
                            <a:effectLst>
                              <a:outerShdw blurRad="38100" dist="38100" dir="2700000" algn="tl">
                                <a:srgbClr val="000000">
                                  <a:alpha val="43137"/>
                                </a:srgbClr>
                              </a:outerShdw>
                            </a:effectLst>
                          </a:rPr>
                          <m:t>(</m:t>
                        </m:r>
                        <m:r>
                          <m:rPr>
                            <m:nor/>
                          </m:rPr>
                          <a:rPr lang="en-US" sz="1800" dirty="0">
                            <a:effectLst>
                              <a:outerShdw blurRad="38100" dist="38100" dir="2700000" algn="tl">
                                <a:srgbClr val="000000">
                                  <a:alpha val="43137"/>
                                </a:srgbClr>
                              </a:outerShdw>
                            </a:effectLst>
                          </a:rPr>
                          <m:t>Hi</m:t>
                        </m:r>
                        <m:r>
                          <m:rPr>
                            <m:nor/>
                          </m:rPr>
                          <a:rPr lang="en-US" sz="1800" dirty="0">
                            <a:effectLst>
                              <a:outerShdw blurRad="38100" dist="38100" dir="2700000" algn="tl">
                                <a:srgbClr val="000000">
                                  <a:alpha val="43137"/>
                                </a:srgbClr>
                              </a:outerShdw>
                            </a:effectLst>
                          </a:rPr>
                          <m:t>) </m:t>
                        </m:r>
                      </m:num>
                      <m:den>
                        <m:r>
                          <m:rPr>
                            <m:nor/>
                          </m:rPr>
                          <a:rPr lang="en-US" sz="1800" dirty="0">
                            <a:effectLst>
                              <a:outerShdw blurRad="38100" dist="38100" dir="2700000" algn="tl">
                                <a:srgbClr val="000000">
                                  <a:alpha val="43137"/>
                                </a:srgbClr>
                              </a:outerShdw>
                            </a:effectLst>
                          </a:rPr>
                          <m:t>P</m:t>
                        </m:r>
                        <m:r>
                          <m:rPr>
                            <m:nor/>
                          </m:rPr>
                          <a:rPr lang="en-US" sz="1800" dirty="0">
                            <a:effectLst>
                              <a:outerShdw blurRad="38100" dist="38100" dir="2700000" algn="tl">
                                <a:srgbClr val="000000">
                                  <a:alpha val="43137"/>
                                </a:srgbClr>
                              </a:outerShdw>
                            </a:effectLst>
                          </a:rPr>
                          <m:t>(</m:t>
                        </m:r>
                        <m:r>
                          <m:rPr>
                            <m:nor/>
                          </m:rPr>
                          <a:rPr lang="en-US" sz="1800" dirty="0">
                            <a:effectLst>
                              <a:outerShdw blurRad="38100" dist="38100" dir="2700000" algn="tl">
                                <a:srgbClr val="000000">
                                  <a:alpha val="43137"/>
                                </a:srgbClr>
                              </a:outerShdw>
                            </a:effectLst>
                          </a:rPr>
                          <m:t>D</m:t>
                        </m:r>
                        <m:r>
                          <m:rPr>
                            <m:nor/>
                          </m:rPr>
                          <a:rPr lang="en-US" sz="1800" dirty="0">
                            <a:effectLst>
                              <a:outerShdw blurRad="38100" dist="38100" dir="2700000" algn="tl">
                                <a:srgbClr val="000000">
                                  <a:alpha val="43137"/>
                                </a:srgbClr>
                              </a:outerShdw>
                            </a:effectLst>
                          </a:rPr>
                          <m:t>)</m:t>
                        </m:r>
                      </m:den>
                    </m:f>
                  </m:oMath>
                </a14:m>
                <a:r>
                  <a:rPr lang="en-US" sz="1800" dirty="0">
                    <a:effectLst>
                      <a:outerShdw blurRad="38100" dist="38100" dir="2700000" algn="tl">
                        <a:srgbClr val="000000">
                          <a:alpha val="43137"/>
                        </a:srgbClr>
                      </a:outerShdw>
                    </a:effectLst>
                  </a:rPr>
                  <a:t> for observed data D</a:t>
                </a:r>
              </a:p>
              <a:p>
                <a:pPr marL="0" indent="0">
                  <a:buNone/>
                </a:pPr>
                <a:r>
                  <a:rPr lang="en-US" sz="1800" dirty="0">
                    <a:effectLst>
                      <a:outerShdw blurRad="38100" dist="38100" dir="2700000" algn="tl">
                        <a:srgbClr val="000000">
                          <a:alpha val="43137"/>
                        </a:srgbClr>
                      </a:outerShdw>
                    </a:effectLst>
                  </a:rPr>
                  <a:t>Bayesian classifiers are a special case of MAP estimation, in which we have several competing classes and we choose the class that maximizes the conditional probability of observing the class given the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946275"/>
                <a:ext cx="8332788" cy="4114800"/>
              </a:xfrm>
              <a:blipFill rotWithShape="1">
                <a:blip r:embed="rId2"/>
                <a:stretch>
                  <a:fillRect l="-658" t="-741" r="-1463" b="-94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C77CFE0-0514-45DA-8050-40C7B080648A}"/>
              </a:ext>
            </a:extLst>
          </p:cNvPr>
          <p:cNvSpPr>
            <a:spLocks noGrp="1"/>
          </p:cNvSpPr>
          <p:nvPr>
            <p:ph type="sldNum" sz="quarter" idx="4"/>
          </p:nvPr>
        </p:nvSpPr>
        <p:spPr/>
        <p:txBody>
          <a:bodyPr/>
          <a:lstStyle/>
          <a:p>
            <a:fld id="{A99B023C-8B4C-4F85-AF05-F5A2E6966B7E}" type="slidenum">
              <a:rPr lang="en-US" smtClean="0"/>
              <a:pPr/>
              <a:t>56</a:t>
            </a:fld>
            <a:endParaRPr lang="en-US" dirty="0"/>
          </a:p>
        </p:txBody>
      </p:sp>
    </p:spTree>
    <p:extLst>
      <p:ext uri="{BB962C8B-B14F-4D97-AF65-F5344CB8AC3E}">
        <p14:creationId xmlns:p14="http://schemas.microsoft.com/office/powerpoint/2010/main" val="3424714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6498" y="1447800"/>
                <a:ext cx="8561388" cy="4114800"/>
              </a:xfrm>
            </p:spPr>
            <p:txBody>
              <a:bodyPr/>
              <a:lstStyle/>
              <a:p>
                <a:pPr marL="0" indent="0">
                  <a:buNone/>
                </a:pPr>
                <a:r>
                  <a:rPr lang="en-US" sz="1800" dirty="0"/>
                  <a:t>The examples of Bayesian classification we have used so far are toy examples because they used only one feature (the presence of “Viagra” or filling size). In addition, many realistic applications have more than two classes, not just the </a:t>
                </a:r>
                <a:r>
                  <a:rPr lang="en-US" sz="1800" dirty="0" err="1"/>
                  <a:t>pos</a:t>
                </a:r>
                <a:r>
                  <a:rPr lang="en-US" sz="1800" dirty="0"/>
                  <a:t> and </a:t>
                </a:r>
                <a:r>
                  <a:rPr lang="en-US" sz="1800" dirty="0" err="1"/>
                  <a:t>neg</a:t>
                </a:r>
                <a:r>
                  <a:rPr lang="en-US" sz="1800" dirty="0"/>
                  <a:t>; </a:t>
                </a:r>
                <a:r>
                  <a:rPr lang="en-US" sz="1800" dirty="0" err="1"/>
                  <a:t>smap</a:t>
                </a:r>
                <a:r>
                  <a:rPr lang="en-US" sz="1800" dirty="0"/>
                  <a:t> and ham; cancer and no cancer.  What about data examples with multiple attributes? Suppose we want to apply the Bayes formula in domains where the examples are described by vectors of attributes such as x=(</a:t>
                </a:r>
                <a:r>
                  <a:rPr lang="en-US" sz="1800" i="1" dirty="0"/>
                  <a:t>x</a:t>
                </a:r>
                <a:r>
                  <a:rPr lang="en-US" sz="1800" baseline="-25000" dirty="0"/>
                  <a:t>1</a:t>
                </a:r>
                <a:r>
                  <a:rPr lang="en-US" sz="1800" dirty="0"/>
                  <a:t>, </a:t>
                </a:r>
                <a:r>
                  <a:rPr lang="en-US" sz="1800" i="1" dirty="0"/>
                  <a:t>x</a:t>
                </a:r>
                <a:r>
                  <a:rPr lang="en-US" sz="1800" baseline="-25000" dirty="0"/>
                  <a:t>2</a:t>
                </a:r>
                <a:r>
                  <a:rPr lang="en-US" sz="1800" dirty="0"/>
                  <a:t>,…, </a:t>
                </a:r>
                <a:r>
                  <a:rPr lang="en-US" sz="1800" i="1" dirty="0" err="1"/>
                  <a:t>x</a:t>
                </a:r>
                <a:r>
                  <a:rPr lang="en-US" sz="1800" i="1" baseline="-25000" dirty="0" err="1"/>
                  <a:t>n</a:t>
                </a:r>
                <a:r>
                  <a:rPr lang="en-US" sz="1800" dirty="0"/>
                  <a:t>). Also, suppose that we have multiple classes: C</a:t>
                </a:r>
                <a:r>
                  <a:rPr lang="en-US" sz="1800" baseline="-25000" dirty="0"/>
                  <a:t>1</a:t>
                </a:r>
                <a:r>
                  <a:rPr lang="en-US" sz="1800" dirty="0"/>
                  <a:t>, C</a:t>
                </a:r>
                <a:r>
                  <a:rPr lang="en-US" sz="1800" baseline="-25000" dirty="0"/>
                  <a:t>2</a:t>
                </a:r>
                <a:r>
                  <a:rPr lang="en-US" sz="1800" dirty="0"/>
                  <a:t>, …, C</a:t>
                </a:r>
                <a:r>
                  <a:rPr lang="en-US" sz="1800" baseline="-25000" dirty="0"/>
                  <a:t>k</a:t>
                </a:r>
                <a:r>
                  <a:rPr lang="en-US" sz="1800" dirty="0"/>
                  <a:t>. Then, the Bayes formula acquires the following form:</a:t>
                </a:r>
              </a:p>
              <a:p>
                <a:pPr marL="0" indent="0">
                  <a:buNone/>
                </a:pPr>
                <a:r>
                  <a:rPr lang="en-US" sz="1800" dirty="0"/>
                  <a:t>P(C</a:t>
                </a:r>
                <a:r>
                  <a:rPr lang="en-US" sz="1800" baseline="-25000" dirty="0"/>
                  <a:t>i </a:t>
                </a:r>
                <a:r>
                  <a:rPr lang="en-US" sz="1800" dirty="0"/>
                  <a:t>| </a:t>
                </a:r>
                <a:r>
                  <a:rPr lang="en-US" sz="1800" i="1" dirty="0"/>
                  <a:t>x</a:t>
                </a:r>
                <a:r>
                  <a:rPr lang="en-US" sz="1800" baseline="-25000" dirty="0"/>
                  <a:t>1</a:t>
                </a:r>
                <a:r>
                  <a:rPr lang="en-US" sz="1800" dirty="0"/>
                  <a:t>, </a:t>
                </a:r>
                <a:r>
                  <a:rPr lang="en-US" sz="1800" i="1" dirty="0"/>
                  <a:t>x</a:t>
                </a:r>
                <a:r>
                  <a:rPr lang="en-US" sz="1800" baseline="-25000" dirty="0"/>
                  <a:t>2</a:t>
                </a:r>
                <a:r>
                  <a:rPr lang="en-US" sz="1800" dirty="0"/>
                  <a:t>,…, </a:t>
                </a:r>
                <a:r>
                  <a:rPr lang="en-US" sz="1800" i="1" dirty="0" err="1"/>
                  <a:t>x</a:t>
                </a:r>
                <a:r>
                  <a:rPr lang="en-US" sz="1800" i="1" baseline="-25000" dirty="0" err="1"/>
                  <a:t>n</a:t>
                </a:r>
                <a:r>
                  <a:rPr lang="en-US" sz="1800" dirty="0"/>
                  <a:t>) = </a:t>
                </a:r>
                <a14:m>
                  <m:oMath xmlns:m="http://schemas.openxmlformats.org/officeDocument/2006/math">
                    <m:f>
                      <m:fPr>
                        <m:ctrlPr>
                          <a:rPr lang="en-US" sz="1800" i="1" smtClean="0">
                            <a:latin typeface="Cambria Math" panose="02040503050406030204" pitchFamily="18" charset="0"/>
                          </a:rPr>
                        </m:ctrlPr>
                      </m:fPr>
                      <m:num>
                        <m:r>
                          <m:rPr>
                            <m:nor/>
                          </m:rPr>
                          <a:rPr lang="en-US" sz="1800" dirty="0"/>
                          <m:t>P</m:t>
                        </m:r>
                        <m:r>
                          <m:rPr>
                            <m:nor/>
                          </m:rPr>
                          <a:rPr lang="en-US" sz="1800" dirty="0"/>
                          <m:t>(</m:t>
                        </m:r>
                        <m:r>
                          <m:rPr>
                            <m:nor/>
                          </m:rPr>
                          <a:rPr lang="en-US" sz="1800" i="1" dirty="0"/>
                          <m:t>x</m:t>
                        </m:r>
                        <m:r>
                          <m:rPr>
                            <m:nor/>
                          </m:rPr>
                          <a:rPr lang="en-US" sz="1800" baseline="-25000" dirty="0"/>
                          <m:t>1</m:t>
                        </m:r>
                        <m:r>
                          <m:rPr>
                            <m:nor/>
                          </m:rPr>
                          <a:rPr lang="en-US" sz="1800" dirty="0"/>
                          <m:t>, </m:t>
                        </m:r>
                        <m:r>
                          <m:rPr>
                            <m:nor/>
                          </m:rPr>
                          <a:rPr lang="en-US" sz="1800" i="1" dirty="0"/>
                          <m:t>x</m:t>
                        </m:r>
                        <m:r>
                          <m:rPr>
                            <m:nor/>
                          </m:rPr>
                          <a:rPr lang="en-US" sz="1800" baseline="-25000" dirty="0"/>
                          <m:t>2</m:t>
                        </m:r>
                        <m:r>
                          <m:rPr>
                            <m:nor/>
                          </m:rPr>
                          <a:rPr lang="en-US" sz="1800" dirty="0"/>
                          <m:t>,…, </m:t>
                        </m:r>
                        <m:r>
                          <m:rPr>
                            <m:nor/>
                          </m:rPr>
                          <a:rPr lang="en-US" sz="1800" i="1" dirty="0"/>
                          <m:t>x</m:t>
                        </m:r>
                        <m:r>
                          <m:rPr>
                            <m:nor/>
                          </m:rPr>
                          <a:rPr lang="en-US" sz="1800" i="1" baseline="-25000" dirty="0"/>
                          <m:t>n</m:t>
                        </m:r>
                        <m:r>
                          <m:rPr>
                            <m:nor/>
                          </m:rPr>
                          <a:rPr lang="en-US" sz="1800" b="0" i="0" baseline="-25000" dirty="0" smtClean="0"/>
                          <m:t> </m:t>
                        </m:r>
                        <m:r>
                          <m:rPr>
                            <m:nor/>
                          </m:rPr>
                          <a:rPr lang="en-US" sz="1800" dirty="0"/>
                          <m:t>|</m:t>
                        </m:r>
                        <m:r>
                          <m:rPr>
                            <m:nor/>
                          </m:rPr>
                          <a:rPr lang="en-US" sz="1800" b="0" i="0" dirty="0" smtClean="0"/>
                          <m:t> </m:t>
                        </m:r>
                        <m:r>
                          <m:rPr>
                            <m:nor/>
                          </m:rPr>
                          <a:rPr lang="en-US" sz="1800" dirty="0"/>
                          <m:t>C</m:t>
                        </m:r>
                        <m:r>
                          <m:rPr>
                            <m:nor/>
                          </m:rPr>
                          <a:rPr lang="en-US" sz="1800" b="0" i="0" baseline="-25000" dirty="0" smtClean="0"/>
                          <m:t>i</m:t>
                        </m:r>
                        <m:r>
                          <m:rPr>
                            <m:nor/>
                          </m:rPr>
                          <a:rPr lang="en-US" sz="1800" dirty="0"/>
                          <m:t>)</m:t>
                        </m:r>
                        <m:r>
                          <m:rPr>
                            <m:nor/>
                          </m:rPr>
                          <a:rPr lang="en-US" sz="1800" b="0" i="0" dirty="0" smtClean="0"/>
                          <m:t> ∗ </m:t>
                        </m:r>
                        <m:r>
                          <m:rPr>
                            <m:nor/>
                          </m:rPr>
                          <a:rPr lang="en-US" sz="1800" b="0" i="0" dirty="0" smtClean="0"/>
                          <m:t>P</m:t>
                        </m:r>
                        <m:r>
                          <m:rPr>
                            <m:nor/>
                          </m:rPr>
                          <a:rPr lang="en-US" sz="1800" b="0" i="0" dirty="0" smtClean="0"/>
                          <m:t>(</m:t>
                        </m:r>
                        <m:r>
                          <m:rPr>
                            <m:nor/>
                          </m:rPr>
                          <a:rPr lang="en-US" sz="1800" b="0" i="0" dirty="0" smtClean="0"/>
                          <m:t>Ci</m:t>
                        </m:r>
                        <m:r>
                          <m:rPr>
                            <m:nor/>
                          </m:rPr>
                          <a:rPr lang="en-US" sz="1800" b="0" i="0" dirty="0" smtClean="0"/>
                          <m:t>)</m:t>
                        </m:r>
                        <m:r>
                          <a:rPr lang="en-US" sz="1800" b="0" i="1" dirty="0" smtClean="0">
                            <a:latin typeface="Cambria Math" panose="02040503050406030204" pitchFamily="18" charset="0"/>
                          </a:rPr>
                          <m:t> </m:t>
                        </m:r>
                      </m:num>
                      <m:den>
                        <m:r>
                          <m:rPr>
                            <m:nor/>
                          </m:rPr>
                          <a:rPr lang="en-US" sz="1800" dirty="0"/>
                          <m:t>P</m:t>
                        </m:r>
                        <m:r>
                          <m:rPr>
                            <m:nor/>
                          </m:rPr>
                          <a:rPr lang="en-US" sz="1800" dirty="0"/>
                          <m:t>(</m:t>
                        </m:r>
                        <m:r>
                          <m:rPr>
                            <m:nor/>
                          </m:rPr>
                          <a:rPr lang="en-US" sz="1800" i="1" dirty="0"/>
                          <m:t>x</m:t>
                        </m:r>
                        <m:r>
                          <m:rPr>
                            <m:nor/>
                          </m:rPr>
                          <a:rPr lang="en-US" sz="1800" baseline="-25000" dirty="0"/>
                          <m:t>1</m:t>
                        </m:r>
                        <m:r>
                          <m:rPr>
                            <m:nor/>
                          </m:rPr>
                          <a:rPr lang="en-US" sz="1800" dirty="0"/>
                          <m:t>, </m:t>
                        </m:r>
                        <m:r>
                          <m:rPr>
                            <m:nor/>
                          </m:rPr>
                          <a:rPr lang="en-US" sz="1800" i="1" dirty="0"/>
                          <m:t>x</m:t>
                        </m:r>
                        <m:r>
                          <m:rPr>
                            <m:nor/>
                          </m:rPr>
                          <a:rPr lang="en-US" sz="1800" baseline="-25000" dirty="0"/>
                          <m:t>2</m:t>
                        </m:r>
                        <m:r>
                          <m:rPr>
                            <m:nor/>
                          </m:rPr>
                          <a:rPr lang="en-US" sz="1800" dirty="0"/>
                          <m:t>,…, </m:t>
                        </m:r>
                        <m:r>
                          <m:rPr>
                            <m:nor/>
                          </m:rPr>
                          <a:rPr lang="en-US" sz="1800" i="1" dirty="0"/>
                          <m:t>x</m:t>
                        </m:r>
                        <m:r>
                          <m:rPr>
                            <m:nor/>
                          </m:rPr>
                          <a:rPr lang="en-US" sz="1800" i="1" baseline="-25000" dirty="0"/>
                          <m:t>n</m:t>
                        </m:r>
                        <m:r>
                          <a:rPr lang="en-US" i="1" dirty="0">
                            <a:latin typeface="Cambria Math" panose="02040503050406030204" pitchFamily="18" charset="0"/>
                          </a:rPr>
                          <m:t>)</m:t>
                        </m:r>
                      </m:den>
                    </m:f>
                  </m:oMath>
                </a14:m>
                <a:endParaRPr lang="en-US" sz="1800" dirty="0"/>
              </a:p>
              <a:p>
                <a:pPr marL="0" indent="0">
                  <a:buNone/>
                </a:pPr>
                <a:r>
                  <a:rPr lang="en-US" sz="1800" dirty="0"/>
                  <a:t>We need to compute the value above for each C</a:t>
                </a:r>
                <a:r>
                  <a:rPr lang="en-US" sz="1800" baseline="-25000" dirty="0"/>
                  <a:t>i</a:t>
                </a:r>
                <a:r>
                  <a:rPr lang="en-US" sz="1800" dirty="0"/>
                  <a:t> and choose the C</a:t>
                </a:r>
                <a:r>
                  <a:rPr lang="en-US" sz="1800" baseline="-25000" dirty="0"/>
                  <a:t>i </a:t>
                </a:r>
                <a:r>
                  <a:rPr lang="en-US" sz="1800" dirty="0"/>
                  <a:t>with maximum value.  The problem is, however, that computing </a:t>
                </a:r>
                <a14:m>
                  <m:oMath xmlns:m="http://schemas.openxmlformats.org/officeDocument/2006/math">
                    <m:r>
                      <m:rPr>
                        <m:nor/>
                      </m:rPr>
                      <a:rPr lang="en-US" sz="1800" dirty="0"/>
                      <m:t>P</m:t>
                    </m:r>
                    <m:r>
                      <m:rPr>
                        <m:nor/>
                      </m:rPr>
                      <a:rPr lang="en-US" sz="1800" dirty="0"/>
                      <m:t>(</m:t>
                    </m:r>
                    <m:r>
                      <m:rPr>
                        <m:nor/>
                      </m:rPr>
                      <a:rPr lang="en-US" sz="1800" i="1" dirty="0"/>
                      <m:t>x</m:t>
                    </m:r>
                    <m:r>
                      <m:rPr>
                        <m:nor/>
                      </m:rPr>
                      <a:rPr lang="en-US" sz="1800" baseline="-25000" dirty="0"/>
                      <m:t>1</m:t>
                    </m:r>
                    <m:r>
                      <m:rPr>
                        <m:nor/>
                      </m:rPr>
                      <a:rPr lang="en-US" sz="1800" dirty="0"/>
                      <m:t>, </m:t>
                    </m:r>
                    <m:r>
                      <m:rPr>
                        <m:nor/>
                      </m:rPr>
                      <a:rPr lang="en-US" sz="1800" i="1" dirty="0"/>
                      <m:t>x</m:t>
                    </m:r>
                    <m:r>
                      <m:rPr>
                        <m:nor/>
                      </m:rPr>
                      <a:rPr lang="en-US" sz="1800" baseline="-25000" dirty="0"/>
                      <m:t>2</m:t>
                    </m:r>
                    <m:r>
                      <m:rPr>
                        <m:nor/>
                      </m:rPr>
                      <a:rPr lang="en-US" sz="1800" dirty="0"/>
                      <m:t>,…, </m:t>
                    </m:r>
                    <m:r>
                      <m:rPr>
                        <m:nor/>
                      </m:rPr>
                      <a:rPr lang="en-US" sz="1800" i="1" dirty="0"/>
                      <m:t>x</m:t>
                    </m:r>
                    <m:r>
                      <m:rPr>
                        <m:nor/>
                      </m:rPr>
                      <a:rPr lang="en-US" sz="1800" i="1" baseline="-25000" dirty="0"/>
                      <m:t>n</m:t>
                    </m:r>
                    <m:r>
                      <m:rPr>
                        <m:nor/>
                      </m:rPr>
                      <a:rPr lang="en-US" sz="1800" baseline="-25000" dirty="0"/>
                      <m:t> </m:t>
                    </m:r>
                    <m:r>
                      <m:rPr>
                        <m:nor/>
                      </m:rPr>
                      <a:rPr lang="en-US" sz="1800" dirty="0"/>
                      <m:t>| </m:t>
                    </m:r>
                    <m:r>
                      <m:rPr>
                        <m:nor/>
                      </m:rPr>
                      <a:rPr lang="en-US" sz="1800" dirty="0"/>
                      <m:t>Ci</m:t>
                    </m:r>
                    <m:r>
                      <m:rPr>
                        <m:nor/>
                      </m:rPr>
                      <a:rPr lang="en-US" sz="1800" dirty="0"/>
                      <m:t>) </m:t>
                    </m:r>
                  </m:oMath>
                </a14:m>
                <a:r>
                  <a:rPr lang="en-US" sz="1800" dirty="0"/>
                  <a:t>for a large number of features is extremely difficult. </a:t>
                </a:r>
              </a:p>
              <a:p>
                <a:pPr marL="0" indent="0">
                  <a:buNone/>
                </a:pPr>
                <a:r>
                  <a:rPr lang="en-US" sz="1800" dirty="0"/>
                  <a:t>The Naive Bayes classifier is a special case of Bayes classifier that assumes </a:t>
                </a:r>
                <a:r>
                  <a:rPr lang="en-US" sz="1800" b="1" dirty="0"/>
                  <a:t>class-conditional independence</a:t>
                </a:r>
                <a:r>
                  <a:rPr lang="en-US" sz="1800" dirty="0"/>
                  <a:t>, i.e., all features are independent so long as they are conditioned on the same class value. This is a huge relief, allowing us to use the product rule for independent features: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6498" y="1447800"/>
                <a:ext cx="8561388" cy="4114800"/>
              </a:xfrm>
              <a:blipFill>
                <a:blip r:embed="rId2"/>
                <a:stretch>
                  <a:fillRect l="-712" t="-1037" r="-1567" b="-2281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411983C-4D98-488E-B85F-CEF1AF050590}"/>
              </a:ext>
            </a:extLst>
          </p:cNvPr>
          <p:cNvSpPr>
            <a:spLocks noGrp="1"/>
          </p:cNvSpPr>
          <p:nvPr>
            <p:ph type="sldNum" sz="quarter" idx="4"/>
          </p:nvPr>
        </p:nvSpPr>
        <p:spPr/>
        <p:txBody>
          <a:bodyPr/>
          <a:lstStyle/>
          <a:p>
            <a:fld id="{A99B023C-8B4C-4F85-AF05-F5A2E6966B7E}" type="slidenum">
              <a:rPr lang="en-US" smtClean="0"/>
              <a:pPr/>
              <a:t>57</a:t>
            </a:fld>
            <a:endParaRPr lang="en-US" dirty="0"/>
          </a:p>
        </p:txBody>
      </p:sp>
    </p:spTree>
    <p:extLst>
      <p:ext uri="{BB962C8B-B14F-4D97-AF65-F5344CB8AC3E}">
        <p14:creationId xmlns:p14="http://schemas.microsoft.com/office/powerpoint/2010/main" val="3903299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classifier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1447800"/>
                <a:ext cx="8332788" cy="4114800"/>
              </a:xfrm>
            </p:spPr>
            <p:txBody>
              <a:bodyPr/>
              <a:lstStyle/>
              <a:p>
                <a:pPr marL="0" indent="0">
                  <a:buNone/>
                </a:pPr>
                <a14:m>
                  <m:oMath xmlns:m="http://schemas.openxmlformats.org/officeDocument/2006/math">
                    <m:r>
                      <m:rPr>
                        <m:nor/>
                      </m:rPr>
                      <a:rPr lang="en-US" sz="1800" dirty="0" smtClean="0"/>
                      <m:t>P</m:t>
                    </m:r>
                    <m:r>
                      <m:rPr>
                        <m:nor/>
                      </m:rPr>
                      <a:rPr lang="en-US" sz="1800" dirty="0" smtClean="0"/>
                      <m:t>(</m:t>
                    </m:r>
                    <m:r>
                      <m:rPr>
                        <m:nor/>
                      </m:rPr>
                      <a:rPr lang="en-US" sz="1800" i="1" dirty="0" smtClean="0"/>
                      <m:t>x</m:t>
                    </m:r>
                    <m:r>
                      <m:rPr>
                        <m:nor/>
                      </m:rPr>
                      <a:rPr lang="en-US" sz="1800" baseline="-25000" dirty="0" smtClean="0"/>
                      <m:t>1</m:t>
                    </m:r>
                    <m:r>
                      <m:rPr>
                        <m:nor/>
                      </m:rPr>
                      <a:rPr lang="en-US" sz="1800" dirty="0" smtClean="0"/>
                      <m:t>, </m:t>
                    </m:r>
                    <m:r>
                      <m:rPr>
                        <m:nor/>
                      </m:rPr>
                      <a:rPr lang="en-US" sz="1800" i="1" dirty="0" smtClean="0"/>
                      <m:t>x</m:t>
                    </m:r>
                    <m:r>
                      <m:rPr>
                        <m:nor/>
                      </m:rPr>
                      <a:rPr lang="en-US" sz="1800" baseline="-25000" dirty="0" smtClean="0"/>
                      <m:t>2</m:t>
                    </m:r>
                    <m:r>
                      <m:rPr>
                        <m:nor/>
                      </m:rPr>
                      <a:rPr lang="en-US" sz="1800" dirty="0" smtClean="0"/>
                      <m:t>,…, </m:t>
                    </m:r>
                    <m:r>
                      <m:rPr>
                        <m:nor/>
                      </m:rPr>
                      <a:rPr lang="en-US" sz="1800" i="1" dirty="0" smtClean="0"/>
                      <m:t>x</m:t>
                    </m:r>
                    <m:r>
                      <m:rPr>
                        <m:nor/>
                      </m:rPr>
                      <a:rPr lang="en-US" sz="1800" i="1" baseline="-25000" dirty="0" smtClean="0"/>
                      <m:t>n</m:t>
                    </m:r>
                    <m:r>
                      <m:rPr>
                        <m:nor/>
                      </m:rPr>
                      <a:rPr lang="en-US" sz="1800" baseline="-25000" dirty="0" smtClean="0"/>
                      <m:t> </m:t>
                    </m:r>
                    <m:r>
                      <m:rPr>
                        <m:nor/>
                      </m:rPr>
                      <a:rPr lang="en-US" sz="1800" dirty="0" smtClean="0"/>
                      <m:t>| </m:t>
                    </m:r>
                    <m:r>
                      <m:rPr>
                        <m:nor/>
                      </m:rPr>
                      <a:rPr lang="en-US" sz="1800" dirty="0" smtClean="0"/>
                      <m:t>Ci</m:t>
                    </m:r>
                    <m:r>
                      <m:rPr>
                        <m:nor/>
                      </m:rPr>
                      <a:rPr lang="en-US" sz="1800" dirty="0" smtClean="0"/>
                      <m:t>)</m:t>
                    </m:r>
                  </m:oMath>
                </a14:m>
                <a:r>
                  <a:rPr lang="en-US" sz="1800" dirty="0"/>
                  <a:t> = </a:t>
                </a:r>
                <a14:m>
                  <m:oMath xmlns:m="http://schemas.openxmlformats.org/officeDocument/2006/math">
                    <m:r>
                      <m:rPr>
                        <m:nor/>
                      </m:rPr>
                      <a:rPr lang="en-US" sz="1800" dirty="0"/>
                      <m:t>P</m:t>
                    </m:r>
                    <m:r>
                      <m:rPr>
                        <m:nor/>
                      </m:rPr>
                      <a:rPr lang="en-US" sz="1800" dirty="0"/>
                      <m:t>(</m:t>
                    </m:r>
                    <m:r>
                      <m:rPr>
                        <m:nor/>
                      </m:rPr>
                      <a:rPr lang="en-US" sz="1800" i="1" dirty="0"/>
                      <m:t>x</m:t>
                    </m:r>
                    <m:r>
                      <m:rPr>
                        <m:nor/>
                      </m:rPr>
                      <a:rPr lang="en-US" sz="1800" baseline="-25000" dirty="0"/>
                      <m:t>1</m:t>
                    </m:r>
                    <m:r>
                      <m:rPr>
                        <m:nor/>
                      </m:rPr>
                      <a:rPr lang="en-US" sz="1800" b="0" i="0" baseline="-25000" dirty="0" smtClean="0"/>
                      <m:t> </m:t>
                    </m:r>
                    <m:r>
                      <m:rPr>
                        <m:nor/>
                      </m:rPr>
                      <a:rPr lang="en-US" sz="1800" dirty="0"/>
                      <m:t>| </m:t>
                    </m:r>
                    <m:r>
                      <m:rPr>
                        <m:nor/>
                      </m:rPr>
                      <a:rPr lang="en-US" sz="1800" dirty="0"/>
                      <m:t>Ci</m:t>
                    </m:r>
                    <m:r>
                      <m:rPr>
                        <m:nor/>
                      </m:rPr>
                      <a:rPr lang="en-US" sz="1800" dirty="0"/>
                      <m:t>) </m:t>
                    </m:r>
                  </m:oMath>
                </a14:m>
                <a:r>
                  <a:rPr lang="en-US" sz="1800" dirty="0"/>
                  <a:t>* </a:t>
                </a:r>
                <a14:m>
                  <m:oMath xmlns:m="http://schemas.openxmlformats.org/officeDocument/2006/math">
                    <m:r>
                      <m:rPr>
                        <m:nor/>
                      </m:rPr>
                      <a:rPr lang="en-US" sz="1800" dirty="0"/>
                      <m:t>P</m:t>
                    </m:r>
                    <m:r>
                      <m:rPr>
                        <m:nor/>
                      </m:rPr>
                      <a:rPr lang="en-US" sz="1800" dirty="0"/>
                      <m:t>(</m:t>
                    </m:r>
                    <m:r>
                      <m:rPr>
                        <m:nor/>
                      </m:rPr>
                      <a:rPr lang="en-US" sz="1800" i="1" dirty="0" smtClean="0"/>
                      <m:t>x</m:t>
                    </m:r>
                    <m:r>
                      <m:rPr>
                        <m:nor/>
                      </m:rPr>
                      <a:rPr lang="en-US" sz="1800" baseline="-25000" dirty="0" smtClean="0"/>
                      <m:t>2</m:t>
                    </m:r>
                    <m:r>
                      <m:rPr>
                        <m:nor/>
                      </m:rPr>
                      <a:rPr lang="en-US" sz="1800" baseline="-25000" dirty="0"/>
                      <m:t> </m:t>
                    </m:r>
                    <m:r>
                      <m:rPr>
                        <m:nor/>
                      </m:rPr>
                      <a:rPr lang="en-US" sz="1800" dirty="0"/>
                      <m:t>| </m:t>
                    </m:r>
                    <m:r>
                      <m:rPr>
                        <m:nor/>
                      </m:rPr>
                      <a:rPr lang="en-US" sz="1800" dirty="0"/>
                      <m:t>Ci</m:t>
                    </m:r>
                    <m:r>
                      <m:rPr>
                        <m:nor/>
                      </m:rPr>
                      <a:rPr lang="en-US" sz="1800" dirty="0"/>
                      <m:t>) </m:t>
                    </m:r>
                  </m:oMath>
                </a14:m>
                <a:r>
                  <a:rPr lang="en-US" sz="1800" dirty="0"/>
                  <a:t> * … * </a:t>
                </a:r>
                <a14:m>
                  <m:oMath xmlns:m="http://schemas.openxmlformats.org/officeDocument/2006/math">
                    <m:r>
                      <m:rPr>
                        <m:nor/>
                      </m:rPr>
                      <a:rPr lang="en-US" sz="1800" dirty="0"/>
                      <m:t>P</m:t>
                    </m:r>
                    <m:r>
                      <m:rPr>
                        <m:nor/>
                      </m:rPr>
                      <a:rPr lang="en-US" sz="1800" dirty="0"/>
                      <m:t>(</m:t>
                    </m:r>
                    <m:r>
                      <m:rPr>
                        <m:nor/>
                      </m:rPr>
                      <a:rPr lang="en-US" sz="1800" i="1" dirty="0"/>
                      <m:t>x</m:t>
                    </m:r>
                    <m:r>
                      <m:rPr>
                        <m:nor/>
                      </m:rPr>
                      <a:rPr lang="en-US" sz="1800" i="1" baseline="-25000" dirty="0"/>
                      <m:t>n</m:t>
                    </m:r>
                    <m:r>
                      <m:rPr>
                        <m:nor/>
                      </m:rPr>
                      <a:rPr lang="en-US" sz="1800" baseline="-25000" dirty="0"/>
                      <m:t> </m:t>
                    </m:r>
                    <m:r>
                      <m:rPr>
                        <m:nor/>
                      </m:rPr>
                      <a:rPr lang="en-US" sz="1800" dirty="0"/>
                      <m:t>| </m:t>
                    </m:r>
                    <m:r>
                      <m:rPr>
                        <m:nor/>
                      </m:rPr>
                      <a:rPr lang="en-US" sz="1800" dirty="0"/>
                      <m:t>Ci</m:t>
                    </m:r>
                    <m:r>
                      <m:rPr>
                        <m:nor/>
                      </m:rPr>
                      <a:rPr lang="en-US" sz="1800" dirty="0"/>
                      <m:t>) =</m:t>
                    </m:r>
                  </m:oMath>
                </a14:m>
                <a:r>
                  <a:rPr lang="en-US" sz="1800" b="0" i="0" dirty="0"/>
                  <a:t> </a:t>
                </a:r>
                <a14:m>
                  <m:oMath xmlns:m="http://schemas.openxmlformats.org/officeDocument/2006/math">
                    <m:nary>
                      <m:naryPr>
                        <m:chr m:val="∏"/>
                        <m:ctrlPr>
                          <a:rPr lang="en-US" sz="1800" b="0" i="1" dirty="0" smtClean="0">
                            <a:latin typeface="Cambria Math" panose="02040503050406030204" pitchFamily="18" charset="0"/>
                          </a:rPr>
                        </m:ctrlPr>
                      </m:naryPr>
                      <m:sub>
                        <m:r>
                          <m:rPr>
                            <m:brk m:alnAt="23"/>
                          </m:rPr>
                          <a:rPr lang="en-US" sz="1800" b="0" i="1" dirty="0" smtClean="0">
                            <a:latin typeface="Cambria Math" panose="02040503050406030204" pitchFamily="18" charset="0"/>
                          </a:rPr>
                          <m:t>𝑘</m:t>
                        </m:r>
                        <m:r>
                          <a:rPr lang="en-US" sz="1800" b="0" i="1" dirty="0" smtClean="0">
                            <a:latin typeface="Cambria Math" panose="02040503050406030204" pitchFamily="18" charset="0"/>
                          </a:rPr>
                          <m:t>=1</m:t>
                        </m:r>
                      </m:sub>
                      <m:sup>
                        <m:r>
                          <a:rPr lang="en-US" sz="1800" b="0" i="1" dirty="0" smtClean="0">
                            <a:latin typeface="Cambria Math" panose="02040503050406030204" pitchFamily="18" charset="0"/>
                          </a:rPr>
                          <m:t>𝑛</m:t>
                        </m:r>
                      </m:sup>
                      <m:e>
                        <m:r>
                          <a:rPr lang="en-US" sz="1800" b="0" i="1" dirty="0" smtClean="0">
                            <a:latin typeface="Cambria Math" panose="02040503050406030204" pitchFamily="18" charset="0"/>
                          </a:rPr>
                          <m:t>𝑃</m:t>
                        </m:r>
                        <m:d>
                          <m:dPr>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𝑥</m:t>
                            </m:r>
                            <m:r>
                              <a:rPr lang="en-US" sz="1800" b="0" i="1" baseline="-25000" dirty="0" smtClean="0">
                                <a:latin typeface="Cambria Math" panose="02040503050406030204" pitchFamily="18" charset="0"/>
                              </a:rPr>
                              <m:t>𝑘</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𝐶</m:t>
                        </m:r>
                        <m:r>
                          <a:rPr lang="en-US" sz="1800" b="0" i="1" baseline="-25000" dirty="0" smtClean="0">
                            <a:latin typeface="Cambria Math" panose="02040503050406030204" pitchFamily="18" charset="0"/>
                          </a:rPr>
                          <m:t>𝑖</m:t>
                        </m:r>
                        <m:r>
                          <a:rPr lang="en-US" sz="1800" b="0" i="1" dirty="0" smtClean="0">
                            <a:latin typeface="Cambria Math" panose="02040503050406030204" pitchFamily="18" charset="0"/>
                          </a:rPr>
                          <m:t>)</m:t>
                        </m:r>
                      </m:e>
                    </m:nary>
                  </m:oMath>
                </a14:m>
                <a:endParaRPr lang="en-US" sz="1800" b="0" i="0" dirty="0"/>
              </a:p>
              <a:p>
                <a:pPr marL="0" indent="0">
                  <a:buNone/>
                </a:pPr>
                <a:r>
                  <a:rPr lang="en-US" sz="1800" dirty="0"/>
                  <a:t>The computation of each </a:t>
                </a:r>
                <a14:m>
                  <m:oMath xmlns:m="http://schemas.openxmlformats.org/officeDocument/2006/math">
                    <m:r>
                      <a:rPr lang="en-US" sz="1800" i="1" dirty="0">
                        <a:latin typeface="Cambria Math" panose="02040503050406030204" pitchFamily="18" charset="0"/>
                      </a:rPr>
                      <m:t>𝑃</m:t>
                    </m:r>
                    <m:d>
                      <m:dPr>
                        <m:endChr m:val="|"/>
                        <m:ctrlPr>
                          <a:rPr lang="en-US" sz="1800" i="1" dirty="0">
                            <a:latin typeface="Cambria Math" panose="02040503050406030204" pitchFamily="18" charset="0"/>
                          </a:rPr>
                        </m:ctrlPr>
                      </m:dPr>
                      <m:e>
                        <m:r>
                          <a:rPr lang="en-US" sz="1800" b="0" i="1" dirty="0" smtClean="0">
                            <a:latin typeface="Cambria Math" panose="02040503050406030204" pitchFamily="18" charset="0"/>
                          </a:rPr>
                          <m:t>𝑥</m:t>
                        </m:r>
                        <m:r>
                          <a:rPr lang="en-US" sz="1800" i="1" baseline="-25000" dirty="0">
                            <a:latin typeface="Cambria Math" panose="02040503050406030204" pitchFamily="18" charset="0"/>
                          </a:rPr>
                          <m:t>𝑘</m:t>
                        </m:r>
                        <m:r>
                          <a:rPr lang="en-US" sz="1800" i="1" dirty="0">
                            <a:latin typeface="Cambria Math" panose="02040503050406030204" pitchFamily="18" charset="0"/>
                          </a:rPr>
                          <m:t> </m:t>
                        </m:r>
                      </m:e>
                    </m:d>
                    <m:r>
                      <a:rPr lang="en-US" sz="1800" i="1" dirty="0">
                        <a:latin typeface="Cambria Math" panose="02040503050406030204" pitchFamily="18" charset="0"/>
                      </a:rPr>
                      <m:t>𝐶</m:t>
                    </m:r>
                    <m:r>
                      <a:rPr lang="en-US" sz="1800" i="1" baseline="-25000" dirty="0">
                        <a:latin typeface="Cambria Math" panose="02040503050406030204" pitchFamily="18" charset="0"/>
                      </a:rPr>
                      <m:t>𝑖</m:t>
                    </m:r>
                    <m:r>
                      <a:rPr lang="en-US" sz="1800" i="1" dirty="0">
                        <a:latin typeface="Cambria Math" panose="02040503050406030204" pitchFamily="18" charset="0"/>
                      </a:rPr>
                      <m:t>)</m:t>
                    </m:r>
                  </m:oMath>
                </a14:m>
                <a:r>
                  <a:rPr lang="en-US" sz="1800" b="0" i="0" dirty="0"/>
                  <a:t> resembles the computations used in the toy examples. </a:t>
                </a:r>
                <a:r>
                  <a:rPr lang="en-US" sz="1800" dirty="0"/>
                  <a:t>With the class-conditional </a:t>
                </a:r>
                <a:r>
                  <a:rPr lang="en-US" sz="1800" b="0" i="0" dirty="0"/>
                  <a:t>independence assumption, the Bayes formula assumes the following form:</a:t>
                </a:r>
              </a:p>
              <a:p>
                <a:pPr marL="0" indent="0">
                  <a:buNone/>
                </a:pPr>
                <a:r>
                  <a:rPr lang="en-US" sz="1800" dirty="0"/>
                  <a:t>P(C</a:t>
                </a:r>
                <a:r>
                  <a:rPr lang="en-US" sz="1800" baseline="-25000" dirty="0"/>
                  <a:t>i </a:t>
                </a:r>
                <a:r>
                  <a:rPr lang="en-US" sz="1800" dirty="0"/>
                  <a:t>| </a:t>
                </a:r>
                <a:r>
                  <a:rPr lang="en-US" sz="1800" i="1" dirty="0"/>
                  <a:t>x</a:t>
                </a:r>
                <a:r>
                  <a:rPr lang="en-US" sz="1800" baseline="-25000" dirty="0"/>
                  <a:t>1</a:t>
                </a:r>
                <a:r>
                  <a:rPr lang="en-US" sz="1800" dirty="0"/>
                  <a:t>, </a:t>
                </a:r>
                <a:r>
                  <a:rPr lang="en-US" sz="1800" i="1" dirty="0"/>
                  <a:t>x</a:t>
                </a:r>
                <a:r>
                  <a:rPr lang="en-US" sz="1800" baseline="-25000" dirty="0"/>
                  <a:t>2</a:t>
                </a:r>
                <a:r>
                  <a:rPr lang="en-US" sz="1800" dirty="0"/>
                  <a:t>,…, </a:t>
                </a:r>
                <a:r>
                  <a:rPr lang="en-US" sz="1800" i="1" dirty="0" err="1"/>
                  <a:t>x</a:t>
                </a:r>
                <a:r>
                  <a:rPr lang="en-US" sz="1800" i="1" baseline="-25000" dirty="0" err="1"/>
                  <a:t>n</a:t>
                </a:r>
                <a:r>
                  <a:rPr lang="en-US" sz="1800" dirty="0"/>
                  <a:t>) </a:t>
                </a:r>
                <a:r>
                  <a:rPr lang="en-US" sz="1800" b="0" i="0" dirty="0"/>
                  <a:t>= </a:t>
                </a:r>
                <a14:m>
                  <m:oMath xmlns:m="http://schemas.openxmlformats.org/officeDocument/2006/math">
                    <m:f>
                      <m:fPr>
                        <m:ctrlPr>
                          <a:rPr lang="en-US" sz="1800" b="0" i="1" smtClean="0">
                            <a:latin typeface="Cambria Math" panose="02040503050406030204" pitchFamily="18" charset="0"/>
                          </a:rPr>
                        </m:ctrlPr>
                      </m:fPr>
                      <m:num>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𝑘</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baseline="-25000" smtClean="0">
                                    <a:latin typeface="Cambria Math" panose="02040503050406030204" pitchFamily="18" charset="0"/>
                                  </a:rPr>
                                  <m:t>𝑘</m:t>
                                </m:r>
                                <m:r>
                                  <a:rPr lang="en-US" sz="1800" b="0" i="1" baseline="-25000" smtClean="0">
                                    <a:latin typeface="Cambria Math" panose="02040503050406030204" pitchFamily="18" charset="0"/>
                                  </a:rPr>
                                  <m:t> </m:t>
                                </m:r>
                              </m:e>
                            </m:d>
                            <m:r>
                              <a:rPr lang="en-US" sz="1800" b="0" i="1" smtClean="0">
                                <a:latin typeface="Cambria Math" panose="02040503050406030204" pitchFamily="18" charset="0"/>
                              </a:rPr>
                              <m:t> </m:t>
                            </m:r>
                            <m:r>
                              <a:rPr lang="en-US" sz="1800" b="0" i="1" smtClean="0">
                                <a:latin typeface="Cambria Math" panose="02040503050406030204" pitchFamily="18" charset="0"/>
                              </a:rPr>
                              <m:t>𝐶𝑖</m:t>
                            </m:r>
                            <m:r>
                              <a:rPr lang="en-US" sz="1800" b="0" i="1" smtClean="0">
                                <a:latin typeface="Cambria Math" panose="02040503050406030204" pitchFamily="18" charset="0"/>
                              </a:rPr>
                              <m:t>) ∗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𝐶𝑖</m:t>
                            </m:r>
                            <m:r>
                              <a:rPr lang="en-US" sz="1800" b="0" i="1" smtClean="0">
                                <a:latin typeface="Cambria Math" panose="02040503050406030204" pitchFamily="18" charset="0"/>
                              </a:rPr>
                              <m:t>)</m:t>
                            </m:r>
                          </m:e>
                        </m:nary>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2</m:t>
                        </m:r>
                        <m:r>
                          <a:rPr lang="en-US" sz="1800" b="0" i="1" smtClean="0">
                            <a:latin typeface="Cambria Math" panose="02040503050406030204" pitchFamily="18" charset="0"/>
                          </a:rPr>
                          <m:t>, …, </m:t>
                        </m:r>
                        <m:r>
                          <a:rPr lang="en-US" sz="1800" b="0" i="1" smtClean="0">
                            <a:latin typeface="Cambria Math" panose="02040503050406030204" pitchFamily="18" charset="0"/>
                          </a:rPr>
                          <m:t>𝑥𝑛</m:t>
                        </m:r>
                        <m:r>
                          <a:rPr lang="en-US" sz="1800" b="0" i="1" smtClean="0">
                            <a:latin typeface="Cambria Math" panose="02040503050406030204" pitchFamily="18" charset="0"/>
                          </a:rPr>
                          <m:t>)</m:t>
                        </m:r>
                      </m:den>
                    </m:f>
                  </m:oMath>
                </a14:m>
                <a:endParaRPr lang="en-US" sz="1800" b="0" i="0" dirty="0"/>
              </a:p>
              <a:p>
                <a:pPr marL="0" indent="0">
                  <a:buNone/>
                </a:pPr>
                <a:endParaRPr lang="en-US" sz="1800" b="0" i="0" dirty="0"/>
              </a:p>
              <a:p>
                <a:pPr marL="0" indent="0">
                  <a:buNone/>
                </a:pPr>
                <a:r>
                  <a:rPr lang="en-US" sz="1800" dirty="0"/>
                  <a:t>We choose C</a:t>
                </a:r>
                <a:r>
                  <a:rPr lang="en-US" sz="1800" baseline="-25000" dirty="0"/>
                  <a:t>i</a:t>
                </a:r>
                <a:r>
                  <a:rPr lang="en-US" sz="1800" dirty="0"/>
                  <a:t> that maximizes the right hand side of the formula. Since the denominator on the right hand side does not depend on C</a:t>
                </a:r>
                <a:r>
                  <a:rPr lang="en-US" sz="1800" baseline="-25000" dirty="0"/>
                  <a:t>i</a:t>
                </a:r>
                <a:r>
                  <a:rPr lang="en-US" sz="1800" dirty="0"/>
                  <a:t>, this  is equivalent to selecting C</a:t>
                </a:r>
                <a:r>
                  <a:rPr lang="en-US" sz="1800" baseline="-25000" dirty="0"/>
                  <a:t>i</a:t>
                </a:r>
                <a:r>
                  <a:rPr lang="en-US" sz="1800" dirty="0"/>
                  <a:t> that maximizes the numerator on the right hand side. In other words, an example will be labeled with C</a:t>
                </a:r>
                <a:r>
                  <a:rPr lang="en-US" sz="1800" baseline="-25000" dirty="0"/>
                  <a:t>i</a:t>
                </a:r>
                <a:r>
                  <a:rPr lang="en-US" sz="1800" i="1" dirty="0"/>
                  <a:t> </a:t>
                </a:r>
                <a:r>
                  <a:rPr lang="en-US" sz="1800" dirty="0"/>
                  <a:t>if this class maximizes the following version of</a:t>
                </a:r>
              </a:p>
              <a:p>
                <a:pPr marL="0" indent="0">
                  <a:buNone/>
                </a:pPr>
                <a:r>
                  <a:rPr lang="en-US" sz="1800" dirty="0"/>
                  <a:t>the Bayes formula’s numerator:</a:t>
                </a:r>
              </a:p>
              <a:p>
                <a:pPr marL="0" indent="0">
                  <a:buNone/>
                </a:pPr>
                <a14:m>
                  <m:oMathPara xmlns:m="http://schemas.openxmlformats.org/officeDocument/2006/math">
                    <m:oMathParaPr>
                      <m:jc m:val="left"/>
                    </m:oMathParaPr>
                    <m:oMath xmlns:m="http://schemas.openxmlformats.org/officeDocument/2006/math">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𝑘</m:t>
                          </m:r>
                          <m:r>
                            <a:rPr lang="en-US" sz="1400" i="1">
                              <a:latin typeface="Cambria Math" panose="02040503050406030204" pitchFamily="18" charset="0"/>
                            </a:rPr>
                            <m:t>=1</m:t>
                          </m:r>
                        </m:sub>
                        <m:sup>
                          <m:r>
                            <a:rPr lang="en-US" sz="1400" i="1">
                              <a:latin typeface="Cambria Math" panose="02040503050406030204" pitchFamily="18" charset="0"/>
                            </a:rPr>
                            <m:t>𝑛</m:t>
                          </m:r>
                        </m:sup>
                        <m:e>
                          <m:r>
                            <a:rPr lang="en-US" sz="1400" i="1">
                              <a:latin typeface="Cambria Math" panose="02040503050406030204" pitchFamily="18" charset="0"/>
                            </a:rPr>
                            <m:t>𝑃</m:t>
                          </m:r>
                          <m:d>
                            <m:dPr>
                              <m:endChr m:val="|"/>
                              <m:ctrlPr>
                                <a:rPr lang="en-US" sz="1400" i="1">
                                  <a:latin typeface="Cambria Math" panose="02040503050406030204" pitchFamily="18" charset="0"/>
                                </a:rPr>
                              </m:ctrlPr>
                            </m:dPr>
                            <m:e>
                              <m:r>
                                <a:rPr lang="en-US" sz="1400" i="1">
                                  <a:latin typeface="Cambria Math" panose="02040503050406030204" pitchFamily="18" charset="0"/>
                                </a:rPr>
                                <m:t>𝑋</m:t>
                              </m:r>
                              <m:r>
                                <a:rPr lang="en-US" sz="1400" i="1" baseline="-25000">
                                  <a:latin typeface="Cambria Math" panose="02040503050406030204" pitchFamily="18" charset="0"/>
                                </a:rPr>
                                <m:t>𝑘</m:t>
                              </m:r>
                              <m:r>
                                <a:rPr lang="en-US" sz="1400" i="1" baseline="-25000">
                                  <a:latin typeface="Cambria Math" panose="02040503050406030204" pitchFamily="18" charset="0"/>
                                </a:rPr>
                                <m:t> </m:t>
                              </m:r>
                            </m:e>
                          </m:d>
                          <m:r>
                            <a:rPr lang="en-US" sz="1400" i="1">
                              <a:latin typeface="Cambria Math" panose="02040503050406030204" pitchFamily="18" charset="0"/>
                            </a:rPr>
                            <m:t> </m:t>
                          </m:r>
                          <m:r>
                            <a:rPr lang="en-US" sz="1400" i="1">
                              <a:latin typeface="Cambria Math" panose="02040503050406030204" pitchFamily="18" charset="0"/>
                            </a:rPr>
                            <m:t>𝐶𝑖</m:t>
                          </m:r>
                          <m:r>
                            <a:rPr lang="en-US" sz="1400" i="1">
                              <a:latin typeface="Cambria Math" panose="02040503050406030204" pitchFamily="18" charset="0"/>
                            </a:rPr>
                            <m:t>) ∗ </m:t>
                          </m:r>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𝐶𝑖</m:t>
                          </m:r>
                          <m:r>
                            <a:rPr lang="en-US" sz="1400" i="1">
                              <a:latin typeface="Cambria Math" panose="02040503050406030204" pitchFamily="18" charset="0"/>
                            </a:rPr>
                            <m:t>)</m:t>
                          </m:r>
                        </m:e>
                      </m:nary>
                    </m:oMath>
                  </m:oMathPara>
                </a14:m>
                <a:endParaRPr lang="en-US" sz="1400" dirty="0"/>
              </a:p>
              <a:p>
                <a:pPr marL="0" indent="0">
                  <a:buNone/>
                </a:pPr>
                <a:r>
                  <a:rPr lang="en-US" sz="1800" dirty="0"/>
                  <a:t>Because of the class-conditional independence assumption, the classifier is called naïve.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1447800"/>
                <a:ext cx="8332788" cy="4114800"/>
              </a:xfrm>
              <a:blipFill>
                <a:blip r:embed="rId2"/>
                <a:stretch>
                  <a:fillRect l="-732" t="-10815" r="-1537" b="-1970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88CB35-86CE-49E1-91AF-4AE04CA2D6F1}"/>
              </a:ext>
            </a:extLst>
          </p:cNvPr>
          <p:cNvSpPr>
            <a:spLocks noGrp="1"/>
          </p:cNvSpPr>
          <p:nvPr>
            <p:ph type="sldNum" sz="quarter" idx="4"/>
          </p:nvPr>
        </p:nvSpPr>
        <p:spPr/>
        <p:txBody>
          <a:bodyPr/>
          <a:lstStyle/>
          <a:p>
            <a:fld id="{A99B023C-8B4C-4F85-AF05-F5A2E6966B7E}" type="slidenum">
              <a:rPr lang="en-US" smtClean="0"/>
              <a:pPr/>
              <a:t>58</a:t>
            </a:fld>
            <a:endParaRPr lang="en-US" dirty="0"/>
          </a:p>
        </p:txBody>
      </p:sp>
    </p:spTree>
    <p:extLst>
      <p:ext uri="{BB962C8B-B14F-4D97-AF65-F5344CB8AC3E}">
        <p14:creationId xmlns:p14="http://schemas.microsoft.com/office/powerpoint/2010/main" val="2215080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filter with Naïve Bayes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763000" cy="4114800"/>
              </a:xfrm>
            </p:spPr>
            <p:txBody>
              <a:bodyPr/>
              <a:lstStyle/>
              <a:p>
                <a:pPr marL="0" indent="0">
                  <a:buNone/>
                </a:pPr>
                <a:r>
                  <a:rPr lang="en-US" sz="1800" dirty="0"/>
                  <a:t>Let's extend the spam filter by adding a few additional words to be monitored in addition to the word Viagra: Money, Groceries, and Unsubscribe. The Naive Bayes learner is trained by constructing a likelihood table for the appearance of these four words (labeled </a:t>
                </a:r>
                <a:r>
                  <a:rPr lang="en-US" sz="1800" i="1" dirty="0"/>
                  <a:t>W1</a:t>
                </a:r>
                <a:r>
                  <a:rPr lang="en-US" sz="1800" dirty="0"/>
                  <a:t>, </a:t>
                </a:r>
                <a:r>
                  <a:rPr lang="en-US" sz="1800" i="1" dirty="0"/>
                  <a:t>W2</a:t>
                </a:r>
                <a:r>
                  <a:rPr lang="en-US" sz="1800" dirty="0"/>
                  <a:t>, </a:t>
                </a:r>
                <a:r>
                  <a:rPr lang="en-US" sz="1800" i="1" dirty="0"/>
                  <a:t>W3</a:t>
                </a:r>
                <a:r>
                  <a:rPr lang="en-US" sz="1800" dirty="0"/>
                  <a:t>, and </a:t>
                </a:r>
                <a:r>
                  <a:rPr lang="en-US" sz="1800" i="1" dirty="0"/>
                  <a:t>W4</a:t>
                </a:r>
                <a:r>
                  <a:rPr lang="en-US" sz="1800" dirty="0"/>
                  <a:t>) in 100 e-mails: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Suppose, we have received an email that contains the words Viagra and Unsubscribe, but does not contain Money and Groceries (i.e., W1, </a:t>
                </a:r>
                <a:r>
                  <a:rPr lang="en-US" sz="1800" i="1" dirty="0"/>
                  <a:t>¬ </a:t>
                </a:r>
                <a:r>
                  <a:rPr lang="en-US" sz="1800" dirty="0"/>
                  <a:t>W2, </a:t>
                </a:r>
                <a:r>
                  <a:rPr lang="en-US" sz="1800" i="1" dirty="0"/>
                  <a:t>¬ </a:t>
                </a:r>
                <a:r>
                  <a:rPr lang="en-US" sz="1800" dirty="0"/>
                  <a:t>W3, W4). What is the posterior probability that the email is spam? In other words, </a:t>
                </a:r>
                <a:br>
                  <a:rPr lang="en-US" sz="1800" dirty="0"/>
                </a:br>
                <a:r>
                  <a:rPr lang="en-US" sz="1800" dirty="0"/>
                  <a:t>P(spam | W1, </a:t>
                </a:r>
                <a:r>
                  <a:rPr lang="en-US" sz="1800" i="1" dirty="0"/>
                  <a:t>¬ </a:t>
                </a:r>
                <a:r>
                  <a:rPr lang="en-US" sz="1800" dirty="0"/>
                  <a:t>W2, </a:t>
                </a:r>
                <a:r>
                  <a:rPr lang="en-US" sz="1800" i="1" dirty="0"/>
                  <a:t>¬ </a:t>
                </a:r>
                <a:r>
                  <a:rPr lang="en-US" sz="1800" dirty="0"/>
                  <a:t>W3, W4) = ?</a:t>
                </a:r>
              </a:p>
              <a:p>
                <a:pPr marL="0" indent="0">
                  <a:buNone/>
                </a:pPr>
                <a:r>
                  <a:rPr lang="en-US" sz="1800" dirty="0"/>
                  <a:t>According to the Bayes formula:</a:t>
                </a:r>
              </a:p>
              <a:p>
                <a:pPr marL="0" indent="0">
                  <a:buNone/>
                </a:pPr>
                <a:r>
                  <a:rPr lang="en-US" sz="1800" dirty="0"/>
                  <a:t>P(spam | W1, </a:t>
                </a:r>
                <a:r>
                  <a:rPr lang="en-US" sz="1800" i="1" dirty="0"/>
                  <a:t>¬ </a:t>
                </a:r>
                <a:r>
                  <a:rPr lang="en-US" sz="1800" dirty="0"/>
                  <a:t>W2, </a:t>
                </a:r>
                <a:r>
                  <a:rPr lang="en-US" sz="1800" i="1" dirty="0"/>
                  <a:t>¬ </a:t>
                </a:r>
                <a:r>
                  <a:rPr lang="en-US" sz="1800" dirty="0"/>
                  <a:t>W3, W4)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 </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1</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2</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3</m:t>
                            </m:r>
                            <m:r>
                              <a:rPr lang="en-US" sz="1800" b="0" i="1" smtClean="0">
                                <a:latin typeface="Cambria Math" panose="02040503050406030204" pitchFamily="18" charset="0"/>
                              </a:rPr>
                              <m:t>, </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4</m:t>
                            </m:r>
                            <m:r>
                              <a:rPr lang="en-US" sz="1800" b="0" i="1" smtClean="0">
                                <a:latin typeface="Cambria Math" panose="02040503050406030204" pitchFamily="18" charset="0"/>
                              </a:rPr>
                              <m:t> </m:t>
                            </m:r>
                          </m:e>
                        </m:d>
                        <m:r>
                          <a:rPr lang="en-US" sz="1800" b="0" i="1" smtClean="0">
                            <a:latin typeface="Cambria Math" panose="02040503050406030204" pitchFamily="18" charset="0"/>
                          </a:rPr>
                          <m:t>𝑠𝑝𝑎𝑚</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𝑠𝑝𝑎𝑚</m:t>
                        </m:r>
                        <m:r>
                          <a:rPr lang="en-US" sz="1800" b="0" i="1" smtClean="0">
                            <a:latin typeface="Cambria Math" panose="02040503050406030204" pitchFamily="18" charset="0"/>
                          </a:rPr>
                          <m:t>)</m:t>
                        </m:r>
                      </m:num>
                      <m:den>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1</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2</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3</m:t>
                        </m:r>
                        <m:r>
                          <a:rPr lang="en-US" sz="1800" b="0" i="1" smtClean="0">
                            <a:latin typeface="Cambria Math" panose="02040503050406030204" pitchFamily="18" charset="0"/>
                          </a:rPr>
                          <m:t>, </m:t>
                        </m:r>
                        <m:r>
                          <a:rPr lang="en-US" sz="1800" b="0" i="1" smtClean="0">
                            <a:latin typeface="Cambria Math" panose="02040503050406030204" pitchFamily="18" charset="0"/>
                          </a:rPr>
                          <m:t>𝑊</m:t>
                        </m:r>
                        <m:r>
                          <a:rPr lang="en-US" sz="1800" b="0" i="1" baseline="-25000" smtClean="0">
                            <a:latin typeface="Cambria Math" panose="02040503050406030204" pitchFamily="18" charset="0"/>
                          </a:rPr>
                          <m:t>4</m:t>
                        </m:r>
                        <m:r>
                          <a:rPr lang="en-US" sz="1800" b="0" i="1" smtClean="0">
                            <a:latin typeface="Cambria Math" panose="02040503050406030204" pitchFamily="18" charset="0"/>
                          </a:rPr>
                          <m:t>)</m:t>
                        </m:r>
                      </m:den>
                    </m:f>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763000" cy="4114800"/>
              </a:xfrm>
              <a:blipFill rotWithShape="0">
                <a:blip r:embed="rId2"/>
                <a:stretch>
                  <a:fillRect l="-626" t="-889" r="-1391" b="-2740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04800" y="2819400"/>
            <a:ext cx="8538266" cy="1447800"/>
          </a:xfrm>
          <a:prstGeom prst="rect">
            <a:avLst/>
          </a:prstGeom>
        </p:spPr>
      </p:pic>
      <p:sp>
        <p:nvSpPr>
          <p:cNvPr id="5" name="Slide Number Placeholder 4">
            <a:extLst>
              <a:ext uri="{FF2B5EF4-FFF2-40B4-BE49-F238E27FC236}">
                <a16:creationId xmlns:a16="http://schemas.microsoft.com/office/drawing/2014/main" id="{F646AFCA-35B0-4252-8707-660A715DD24A}"/>
              </a:ext>
            </a:extLst>
          </p:cNvPr>
          <p:cNvSpPr>
            <a:spLocks noGrp="1"/>
          </p:cNvSpPr>
          <p:nvPr>
            <p:ph type="sldNum" sz="quarter" idx="4"/>
          </p:nvPr>
        </p:nvSpPr>
        <p:spPr/>
        <p:txBody>
          <a:bodyPr/>
          <a:lstStyle/>
          <a:p>
            <a:fld id="{A99B023C-8B4C-4F85-AF05-F5A2E6966B7E}" type="slidenum">
              <a:rPr lang="en-US" smtClean="0"/>
              <a:pPr/>
              <a:t>59</a:t>
            </a:fld>
            <a:endParaRPr lang="en-US" dirty="0"/>
          </a:p>
        </p:txBody>
      </p:sp>
    </p:spTree>
    <p:extLst>
      <p:ext uri="{BB962C8B-B14F-4D97-AF65-F5344CB8AC3E}">
        <p14:creationId xmlns:p14="http://schemas.microsoft.com/office/powerpoint/2010/main" val="660481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food classification</a:t>
            </a:r>
          </a:p>
        </p:txBody>
      </p:sp>
      <p:sp>
        <p:nvSpPr>
          <p:cNvPr id="3" name="Content Placeholder 2"/>
          <p:cNvSpPr>
            <a:spLocks noGrp="1"/>
          </p:cNvSpPr>
          <p:nvPr>
            <p:ph idx="1"/>
          </p:nvPr>
        </p:nvSpPr>
        <p:spPr>
          <a:xfrm>
            <a:off x="533400" y="1946275"/>
            <a:ext cx="8610600" cy="4114800"/>
          </a:xfrm>
        </p:spPr>
        <p:txBody>
          <a:bodyPr/>
          <a:lstStyle/>
          <a:p>
            <a:pPr marL="0" indent="0">
              <a:buNone/>
            </a:pPr>
            <a:r>
              <a:rPr lang="en-US" sz="2000" dirty="0"/>
              <a:t>Suppose we want to classify food items into three classes: fruits, vegetables and proteins based on two features: sweetness and crunchiness. Each feature is measured on a scale from 1 to 10. The training set consists of several labeled food instances:</a:t>
            </a:r>
          </a:p>
          <a:p>
            <a:pPr marL="0" indent="0">
              <a:buNone/>
            </a:pPr>
            <a:endParaRPr lang="en-US" sz="2000" dirty="0"/>
          </a:p>
        </p:txBody>
      </p:sp>
      <p:pic>
        <p:nvPicPr>
          <p:cNvPr id="5" name="Picture 4"/>
          <p:cNvPicPr>
            <a:picLocks noChangeAspect="1"/>
          </p:cNvPicPr>
          <p:nvPr/>
        </p:nvPicPr>
        <p:blipFill>
          <a:blip r:embed="rId2"/>
          <a:stretch>
            <a:fillRect/>
          </a:stretch>
        </p:blipFill>
        <p:spPr>
          <a:xfrm>
            <a:off x="685800" y="3842141"/>
            <a:ext cx="8078342" cy="2218934"/>
          </a:xfrm>
          <a:prstGeom prst="rect">
            <a:avLst/>
          </a:prstGeom>
        </p:spPr>
      </p:pic>
      <p:sp>
        <p:nvSpPr>
          <p:cNvPr id="4" name="Slide Number Placeholder 3">
            <a:extLst>
              <a:ext uri="{FF2B5EF4-FFF2-40B4-BE49-F238E27FC236}">
                <a16:creationId xmlns:a16="http://schemas.microsoft.com/office/drawing/2014/main" id="{405B2489-BBDB-44F4-A44B-D10DB2F234A6}"/>
              </a:ext>
            </a:extLst>
          </p:cNvPr>
          <p:cNvSpPr>
            <a:spLocks noGrp="1"/>
          </p:cNvSpPr>
          <p:nvPr>
            <p:ph type="sldNum" sz="quarter" idx="4"/>
          </p:nvPr>
        </p:nvSpPr>
        <p:spPr/>
        <p:txBody>
          <a:bodyPr/>
          <a:lstStyle/>
          <a:p>
            <a:fld id="{A99B023C-8B4C-4F85-AF05-F5A2E6966B7E}" type="slidenum">
              <a:rPr lang="en-US" smtClean="0"/>
              <a:pPr/>
              <a:t>6</a:t>
            </a:fld>
            <a:endParaRPr lang="en-US" dirty="0"/>
          </a:p>
        </p:txBody>
      </p:sp>
    </p:spTree>
    <p:extLst>
      <p:ext uri="{BB962C8B-B14F-4D97-AF65-F5344CB8AC3E}">
        <p14:creationId xmlns:p14="http://schemas.microsoft.com/office/powerpoint/2010/main" val="1192379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filter with Naïve Bayes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447800"/>
                <a:ext cx="8789988" cy="4114800"/>
              </a:xfrm>
            </p:spPr>
            <p:txBody>
              <a:bodyPr/>
              <a:lstStyle/>
              <a:p>
                <a:pPr marL="0" indent="0">
                  <a:buNone/>
                </a:pPr>
                <a:r>
                  <a:rPr lang="en-US" sz="1800" dirty="0"/>
                  <a:t>We can apply the class-conditional independence assumption by replacing</a:t>
                </a:r>
                <a:br>
                  <a:rPr lang="en-US" sz="1800" dirty="0"/>
                </a:br>
                <a:r>
                  <a:rPr lang="en-US" sz="1800" dirty="0"/>
                  <a:t> P(W</a:t>
                </a:r>
                <a:r>
                  <a:rPr lang="en-US" sz="1800" baseline="-25000" dirty="0"/>
                  <a:t>1</a:t>
                </a:r>
                <a:r>
                  <a:rPr lang="en-US" sz="1800" dirty="0"/>
                  <a:t>, </a:t>
                </a:r>
                <a:r>
                  <a:rPr lang="en-US" sz="1800" i="1" dirty="0"/>
                  <a:t>¬ </a:t>
                </a:r>
                <a:r>
                  <a:rPr lang="en-US" sz="1800" dirty="0"/>
                  <a:t>W</a:t>
                </a:r>
                <a:r>
                  <a:rPr lang="en-US" sz="1800" baseline="-25000" dirty="0"/>
                  <a:t>2</a:t>
                </a:r>
                <a:r>
                  <a:rPr lang="en-US" sz="1800" dirty="0"/>
                  <a:t>, </a:t>
                </a:r>
                <a:r>
                  <a:rPr lang="en-US" sz="1800" i="1" dirty="0"/>
                  <a:t>¬ </a:t>
                </a:r>
                <a:r>
                  <a:rPr lang="en-US" sz="1800" dirty="0"/>
                  <a:t>W</a:t>
                </a:r>
                <a:r>
                  <a:rPr lang="en-US" sz="1800" baseline="-25000" dirty="0"/>
                  <a:t>3</a:t>
                </a:r>
                <a:r>
                  <a:rPr lang="en-US" sz="1800" dirty="0"/>
                  <a:t>, W</a:t>
                </a:r>
                <a:r>
                  <a:rPr lang="en-US" sz="1800" baseline="-25000" dirty="0"/>
                  <a:t>4</a:t>
                </a:r>
                <a:r>
                  <a:rPr lang="en-US" sz="1800" dirty="0"/>
                  <a:t> | spam) with </a:t>
                </a:r>
                <a:br>
                  <a:rPr lang="en-US" sz="1800" dirty="0"/>
                </a:br>
                <a:r>
                  <a:rPr lang="en-US" sz="1800" dirty="0"/>
                  <a:t>P(W</a:t>
                </a:r>
                <a:r>
                  <a:rPr lang="en-US" sz="1800" baseline="-25000" dirty="0"/>
                  <a:t>1</a:t>
                </a:r>
                <a:r>
                  <a:rPr lang="en-US" sz="1800" dirty="0"/>
                  <a:t> | spam) * P(</a:t>
                </a:r>
                <a:r>
                  <a:rPr lang="en-US" sz="1800" i="1" dirty="0"/>
                  <a:t>¬ </a:t>
                </a:r>
                <a:r>
                  <a:rPr lang="en-US" sz="1800" dirty="0"/>
                  <a:t>W</a:t>
                </a:r>
                <a:r>
                  <a:rPr lang="en-US" sz="1800" baseline="-25000" dirty="0"/>
                  <a:t>2</a:t>
                </a:r>
                <a:r>
                  <a:rPr lang="en-US" sz="1800" dirty="0"/>
                  <a:t> | spam) * P</a:t>
                </a:r>
                <a:r>
                  <a:rPr lang="en-US" sz="1800" i="1" dirty="0"/>
                  <a:t> </a:t>
                </a:r>
                <a:r>
                  <a:rPr lang="en-US" sz="1800" dirty="0"/>
                  <a:t>(</a:t>
                </a:r>
                <a:r>
                  <a:rPr lang="en-US" sz="1800" i="1" dirty="0"/>
                  <a:t>¬ </a:t>
                </a:r>
                <a:r>
                  <a:rPr lang="en-US" sz="1800" dirty="0"/>
                  <a:t>W</a:t>
                </a:r>
                <a:r>
                  <a:rPr lang="en-US" sz="1800" baseline="-25000" dirty="0"/>
                  <a:t>3</a:t>
                </a:r>
                <a:r>
                  <a:rPr lang="en-US" sz="1800" dirty="0"/>
                  <a:t> | spam) * P(W</a:t>
                </a:r>
                <a:r>
                  <a:rPr lang="en-US" sz="1800" baseline="-25000" dirty="0"/>
                  <a:t>4</a:t>
                </a:r>
                <a:r>
                  <a:rPr lang="en-US" sz="1800" dirty="0"/>
                  <a:t> | spam) . That is:</a:t>
                </a:r>
              </a:p>
              <a:p>
                <a:pPr marL="0" indent="0">
                  <a:buNone/>
                </a:pPr>
                <a:r>
                  <a:rPr lang="en-US" sz="1800" dirty="0"/>
                  <a:t>P(spam | W1, </a:t>
                </a:r>
                <a:r>
                  <a:rPr lang="en-US" sz="1800" i="1" dirty="0"/>
                  <a:t>¬ </a:t>
                </a:r>
                <a:r>
                  <a:rPr lang="en-US" sz="1800" dirty="0"/>
                  <a:t>W2, </a:t>
                </a:r>
                <a:r>
                  <a:rPr lang="en-US" sz="1800" i="1" dirty="0"/>
                  <a:t>¬ </a:t>
                </a:r>
                <a:r>
                  <a:rPr lang="en-US" sz="1800" dirty="0"/>
                  <a:t>W3, W4)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𝑊</m:t>
                            </m:r>
                            <m:r>
                              <a:rPr lang="en-US" sz="1800" b="0" i="1" smtClean="0">
                                <a:latin typeface="Cambria Math" panose="02040503050406030204" pitchFamily="18" charset="0"/>
                              </a:rPr>
                              <m:t>1 </m:t>
                            </m:r>
                          </m:e>
                        </m:d>
                        <m:r>
                          <a:rPr lang="en-US" sz="1800" b="0" i="1" smtClean="0">
                            <a:latin typeface="Cambria Math" panose="02040503050406030204" pitchFamily="18" charset="0"/>
                          </a:rPr>
                          <m:t>𝑠𝑝𝑎𝑚</m:t>
                        </m:r>
                        <m:r>
                          <a:rPr lang="en-US" sz="1800" b="0" i="1" smtClean="0">
                            <a:latin typeface="Cambria Math" panose="02040503050406030204" pitchFamily="18" charset="0"/>
                          </a:rPr>
                          <m:t>) ∗</m:t>
                        </m:r>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m:rPr>
                                <m:nor/>
                              </m:rPr>
                              <a:rPr lang="en-US" sz="1800" i="1" dirty="0"/>
                              <m:t>¬</m:t>
                            </m:r>
                            <m:r>
                              <a:rPr lang="en-US" sz="1800" b="0" i="1" smtClean="0">
                                <a:latin typeface="Cambria Math" panose="02040503050406030204" pitchFamily="18" charset="0"/>
                              </a:rPr>
                              <m:t>𝑊</m:t>
                            </m:r>
                            <m:r>
                              <a:rPr lang="en-US" sz="1800" b="0" i="1" smtClean="0">
                                <a:latin typeface="Cambria Math" panose="02040503050406030204" pitchFamily="18" charset="0"/>
                              </a:rPr>
                              <m:t>2 </m:t>
                            </m:r>
                          </m:e>
                        </m:d>
                        <m:r>
                          <a:rPr lang="en-US" sz="1800" b="0" i="1" smtClean="0">
                            <a:latin typeface="Cambria Math" panose="02040503050406030204" pitchFamily="18" charset="0"/>
                          </a:rPr>
                          <m:t>𝑠𝑝𝑎𝑚</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m:rPr>
                            <m:nor/>
                          </m:rPr>
                          <a:rPr lang="en-US" sz="1800" i="1" dirty="0"/>
                          <m:t>¬</m:t>
                        </m:r>
                        <m:r>
                          <a:rPr lang="en-US" sz="1800" b="0" i="1" smtClean="0">
                            <a:latin typeface="Cambria Math" panose="02040503050406030204" pitchFamily="18" charset="0"/>
                          </a:rPr>
                          <m:t>𝑊</m:t>
                        </m:r>
                        <m:r>
                          <a:rPr lang="en-US" sz="1800" b="0" i="1" smtClean="0">
                            <a:latin typeface="Cambria Math" panose="02040503050406030204" pitchFamily="18" charset="0"/>
                          </a:rPr>
                          <m:t>3 </m:t>
                        </m:r>
                        <m:d>
                          <m:dPr>
                            <m:begChr m:val="|"/>
                            <m:ctrlPr>
                              <a:rPr lang="en-US" sz="1800" b="0" i="1" smtClean="0">
                                <a:latin typeface="Cambria Math" panose="02040503050406030204" pitchFamily="18" charset="0"/>
                              </a:rPr>
                            </m:ctrlPr>
                          </m:dPr>
                          <m:e>
                            <m:r>
                              <a:rPr lang="en-US" sz="1800" b="0" i="1" smtClean="0">
                                <a:latin typeface="Cambria Math" panose="02040503050406030204" pitchFamily="18" charset="0"/>
                              </a:rPr>
                              <m:t> </m:t>
                            </m:r>
                            <m:r>
                              <a:rPr lang="en-US" sz="1800" b="0" i="1" smtClean="0">
                                <a:latin typeface="Cambria Math" panose="02040503050406030204" pitchFamily="18" charset="0"/>
                              </a:rPr>
                              <m:t>𝑠𝑝𝑎𝑚</m:t>
                            </m:r>
                          </m:e>
                        </m:d>
                        <m:r>
                          <a:rPr lang="en-US" sz="1800" b="0" i="1" smtClean="0">
                            <a:latin typeface="Cambria Math" panose="02040503050406030204" pitchFamily="18" charset="0"/>
                          </a:rPr>
                          <m:t>∗</m:t>
                        </m:r>
                        <m:r>
                          <a:rPr lang="en-US" sz="1800" b="0" i="1" smtClean="0">
                            <a:latin typeface="Cambria Math" panose="02040503050406030204" pitchFamily="18" charset="0"/>
                          </a:rPr>
                          <m:t>𝑃</m:t>
                        </m:r>
                        <m:d>
                          <m:dPr>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𝑊</m:t>
                            </m:r>
                            <m:r>
                              <a:rPr lang="en-US" sz="1800" b="0" i="1" smtClean="0">
                                <a:latin typeface="Cambria Math" panose="02040503050406030204" pitchFamily="18" charset="0"/>
                              </a:rPr>
                              <m:t>4 </m:t>
                            </m:r>
                          </m:e>
                        </m:d>
                        <m:r>
                          <a:rPr lang="en-US" sz="1800" b="0" i="1" smtClean="0">
                            <a:latin typeface="Cambria Math" panose="02040503050406030204" pitchFamily="18" charset="0"/>
                          </a:rPr>
                          <m:t>𝑠𝑝𝑎𝑚</m:t>
                        </m:r>
                        <m:r>
                          <a:rPr lang="en-US" sz="1800" b="0" i="1" smtClean="0">
                            <a:latin typeface="Cambria Math" panose="02040503050406030204" pitchFamily="18" charset="0"/>
                          </a:rPr>
                          <m:t>) ∗</m:t>
                        </m:r>
                        <m:r>
                          <a:rPr lang="en-US" sz="1800" b="0" i="1" smtClean="0">
                            <a:latin typeface="Cambria Math" panose="02040503050406030204" pitchFamily="18" charset="0"/>
                          </a:rPr>
                          <m:t>𝑃</m:t>
                        </m:r>
                        <m:r>
                          <a:rPr lang="en-US" sz="1800" b="0" i="1" smtClean="0">
                            <a:latin typeface="Cambria Math" panose="02040503050406030204" pitchFamily="18" charset="0"/>
                          </a:rPr>
                          <m:t>(</m:t>
                        </m:r>
                        <m:r>
                          <a:rPr lang="en-US" sz="1800" b="0" i="1" smtClean="0">
                            <a:latin typeface="Cambria Math" panose="02040503050406030204" pitchFamily="18" charset="0"/>
                          </a:rPr>
                          <m:t>𝑠𝑝𝑎𝑚</m:t>
                        </m:r>
                        <m:r>
                          <a:rPr lang="en-US" sz="1800" b="0" i="1" smtClean="0">
                            <a:latin typeface="Cambria Math" panose="02040503050406030204" pitchFamily="18" charset="0"/>
                          </a:rPr>
                          <m:t>)</m:t>
                        </m:r>
                      </m:num>
                      <m:den>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𝑊</m:t>
                        </m:r>
                        <m:r>
                          <a:rPr lang="en-US" sz="1800" i="1" baseline="-25000">
                            <a:latin typeface="Cambria Math" panose="02040503050406030204" pitchFamily="18" charset="0"/>
                          </a:rPr>
                          <m:t>1</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2</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3</m:t>
                        </m:r>
                        <m:r>
                          <a:rPr lang="en-US" sz="1800" i="1">
                            <a:latin typeface="Cambria Math" panose="02040503050406030204" pitchFamily="18" charset="0"/>
                          </a:rPr>
                          <m:t>, </m:t>
                        </m:r>
                        <m:r>
                          <a:rPr lang="en-US" sz="1800" i="1">
                            <a:latin typeface="Cambria Math" panose="02040503050406030204" pitchFamily="18" charset="0"/>
                          </a:rPr>
                          <m:t>𝑊</m:t>
                        </m:r>
                        <m:r>
                          <a:rPr lang="en-US" sz="1800" i="1" baseline="-25000">
                            <a:latin typeface="Cambria Math" panose="02040503050406030204" pitchFamily="18" charset="0"/>
                          </a:rPr>
                          <m:t>4</m:t>
                        </m:r>
                        <m:r>
                          <a:rPr lang="en-US" sz="1800" i="1">
                            <a:latin typeface="Cambria Math" panose="02040503050406030204" pitchFamily="18" charset="0"/>
                          </a:rPr>
                          <m:t>)</m:t>
                        </m:r>
                      </m:den>
                    </m:f>
                  </m:oMath>
                </a14:m>
                <a:r>
                  <a:rPr lang="en-US" sz="1800" dirty="0"/>
                  <a:t> =</a:t>
                </a:r>
              </a:p>
              <a:p>
                <a:pPr marL="0" indent="0">
                  <a:buNone/>
                </a:pPr>
                <a:r>
                  <a:rPr lang="en-US" sz="1800" dirty="0"/>
                  <a:t>Using the frequency table, we find:</a:t>
                </a:r>
              </a:p>
              <a:p>
                <a:pPr marL="0" indent="0">
                  <a:buNone/>
                </a:pPr>
                <a:r>
                  <a:rPr lang="en-US" sz="1800" dirty="0"/>
                  <a:t>P(W1 | spam)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20</m:t>
                        </m:r>
                      </m:den>
                    </m:f>
                  </m:oMath>
                </a14:m>
                <a:endParaRPr lang="en-US" sz="1800" b="0" dirty="0"/>
              </a:p>
              <a:p>
                <a:pPr marL="0" indent="0">
                  <a:buNone/>
                </a:pPr>
                <a:r>
                  <a:rPr lang="en-US" sz="1800" dirty="0"/>
                  <a:t>P(</a:t>
                </a:r>
                <a:r>
                  <a:rPr lang="en-US" sz="1800" i="1" dirty="0"/>
                  <a:t>¬ </a:t>
                </a:r>
                <a:r>
                  <a:rPr lang="en-US" sz="1800" dirty="0"/>
                  <a:t>W2 | spam)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10</m:t>
                        </m:r>
                      </m:num>
                      <m:den>
                        <m:r>
                          <a:rPr lang="en-US" sz="1800" i="1">
                            <a:latin typeface="Cambria Math" panose="02040503050406030204" pitchFamily="18" charset="0"/>
                          </a:rPr>
                          <m:t>20</m:t>
                        </m:r>
                      </m:den>
                    </m:f>
                  </m:oMath>
                </a14:m>
                <a:endParaRPr lang="en-US" sz="1800" dirty="0"/>
              </a:p>
              <a:p>
                <a:pPr marL="0" indent="0">
                  <a:buNone/>
                </a:pPr>
                <a:r>
                  <a:rPr lang="en-US" sz="1800" dirty="0"/>
                  <a:t>P(</a:t>
                </a:r>
                <a:r>
                  <a:rPr lang="en-US" sz="1800" i="1" dirty="0"/>
                  <a:t>¬ </a:t>
                </a:r>
                <a:r>
                  <a:rPr lang="en-US" sz="1800" dirty="0"/>
                  <a:t>W3 | spam) =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20</m:t>
                        </m:r>
                      </m:num>
                      <m:den>
                        <m:r>
                          <a:rPr lang="en-US" sz="1800" b="0" i="1" smtClean="0">
                            <a:latin typeface="Cambria Math" panose="02040503050406030204" pitchFamily="18" charset="0"/>
                          </a:rPr>
                          <m:t>20</m:t>
                        </m:r>
                      </m:den>
                    </m:f>
                  </m:oMath>
                </a14:m>
                <a:endParaRPr lang="en-US" sz="1800" dirty="0"/>
              </a:p>
              <a:p>
                <a:pPr marL="0" indent="0">
                  <a:buNone/>
                </a:pPr>
                <a:r>
                  <a:rPr lang="en-US" sz="1800" dirty="0"/>
                  <a:t>P(W4 | spam)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12</m:t>
                        </m:r>
                      </m:num>
                      <m:den>
                        <m:r>
                          <a:rPr lang="en-US" sz="1800" b="0" i="1" smtClean="0">
                            <a:latin typeface="Cambria Math" panose="02040503050406030204" pitchFamily="18" charset="0"/>
                          </a:rPr>
                          <m:t>2</m:t>
                        </m:r>
                        <m:r>
                          <a:rPr lang="en-US" sz="1800" i="1">
                            <a:latin typeface="Cambria Math" panose="02040503050406030204" pitchFamily="18" charset="0"/>
                          </a:rPr>
                          <m:t>0</m:t>
                        </m:r>
                      </m:den>
                    </m:f>
                  </m:oMath>
                </a14:m>
                <a:endParaRPr lang="en-US" sz="1800" dirty="0"/>
              </a:p>
              <a:p>
                <a:pPr marL="0" indent="0">
                  <a:buNone/>
                </a:pPr>
                <a:r>
                  <a:rPr lang="en-US" sz="1800" dirty="0"/>
                  <a:t>P(spam) = 0.2</a:t>
                </a:r>
              </a:p>
              <a:p>
                <a:pPr marL="0" indent="0">
                  <a:buNone/>
                </a:pPr>
                <a:r>
                  <a:rPr lang="en-US" sz="1800" dirty="0"/>
                  <a:t>Therefore, the numerator of P(spam | W1, </a:t>
                </a:r>
                <a:r>
                  <a:rPr lang="en-US" sz="1800" i="1" dirty="0"/>
                  <a:t>¬ </a:t>
                </a:r>
                <a:r>
                  <a:rPr lang="en-US" sz="1800" dirty="0"/>
                  <a:t>W2, </a:t>
                </a:r>
                <a:r>
                  <a:rPr lang="en-US" sz="1800" i="1" dirty="0"/>
                  <a:t>¬ </a:t>
                </a:r>
                <a:r>
                  <a:rPr lang="en-US" sz="1800" dirty="0"/>
                  <a:t>W3, W4) is:</a:t>
                </a:r>
              </a:p>
              <a:p>
                <a:pPr marL="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m:t>
                          </m:r>
                        </m:num>
                        <m:den>
                          <m:r>
                            <a:rPr lang="en-US" sz="1800" b="0" i="1" smtClean="0">
                              <a:latin typeface="Cambria Math" panose="02040503050406030204" pitchFamily="18" charset="0"/>
                            </a:rPr>
                            <m:t>20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m:t>
                          </m:r>
                        </m:num>
                        <m:den>
                          <m:r>
                            <a:rPr lang="en-US" sz="1800" b="0" i="1" smtClean="0">
                              <a:latin typeface="Cambria Math" panose="02040503050406030204" pitchFamily="18" charset="0"/>
                            </a:rPr>
                            <m:t>20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num>
                        <m:den>
                          <m:r>
                            <a:rPr lang="en-US" sz="1800" b="0" i="1" smtClean="0">
                              <a:latin typeface="Cambria Math" panose="02040503050406030204" pitchFamily="18" charset="0"/>
                            </a:rPr>
                            <m:t>20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12</m:t>
                          </m:r>
                        </m:num>
                        <m:den>
                          <m:r>
                            <a:rPr lang="en-US" sz="1800" b="0" i="1" smtClean="0">
                              <a:latin typeface="Cambria Math" panose="02040503050406030204" pitchFamily="18" charset="0"/>
                            </a:rPr>
                            <m:t>20</m:t>
                          </m:r>
                        </m:den>
                      </m:f>
                      <m:r>
                        <a:rPr lang="en-US" sz="1800" b="0" i="1" smtClean="0">
                          <a:latin typeface="Cambria Math" panose="02040503050406030204" pitchFamily="18" charset="0"/>
                        </a:rPr>
                        <m:t>∗0.2=0.012</m:t>
                      </m:r>
                    </m:oMath>
                  </m:oMathPara>
                </a14:m>
                <a:endParaRPr lang="en-US" sz="1800" dirty="0"/>
              </a:p>
              <a:p>
                <a:pPr marL="0" indent="0">
                  <a:buNone/>
                </a:pPr>
                <a:endParaRPr lang="en-US" sz="1800" dirty="0"/>
              </a:p>
              <a:p>
                <a:pPr marL="0" indent="0">
                  <a:buNone/>
                </a:pP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447800"/>
                <a:ext cx="8789988" cy="4114800"/>
              </a:xfrm>
              <a:blipFill rotWithShape="0">
                <a:blip r:embed="rId2"/>
                <a:stretch>
                  <a:fillRect l="-624" t="-1037" b="-229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318712-B517-4540-9E33-5789FB79ECC6}"/>
              </a:ext>
            </a:extLst>
          </p:cNvPr>
          <p:cNvSpPr>
            <a:spLocks noGrp="1"/>
          </p:cNvSpPr>
          <p:nvPr>
            <p:ph type="sldNum" sz="quarter" idx="4"/>
          </p:nvPr>
        </p:nvSpPr>
        <p:spPr/>
        <p:txBody>
          <a:bodyPr/>
          <a:lstStyle/>
          <a:p>
            <a:fld id="{A99B023C-8B4C-4F85-AF05-F5A2E6966B7E}" type="slidenum">
              <a:rPr lang="en-US" smtClean="0"/>
              <a:pPr/>
              <a:t>60</a:t>
            </a:fld>
            <a:endParaRPr lang="en-US" dirty="0"/>
          </a:p>
        </p:txBody>
      </p:sp>
    </p:spTree>
    <p:extLst>
      <p:ext uri="{BB962C8B-B14F-4D97-AF65-F5344CB8AC3E}">
        <p14:creationId xmlns:p14="http://schemas.microsoft.com/office/powerpoint/2010/main" val="3661066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filter with Naïve Bayes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48504" y="1371600"/>
                <a:ext cx="8637588" cy="4114800"/>
              </a:xfrm>
            </p:spPr>
            <p:txBody>
              <a:bodyPr/>
              <a:lstStyle/>
              <a:p>
                <a:pPr marL="0" indent="0">
                  <a:buNone/>
                </a:pPr>
                <a:r>
                  <a:rPr lang="en-US" sz="1800" dirty="0"/>
                  <a:t>Similarly, </a:t>
                </a:r>
                <a:br>
                  <a:rPr lang="en-US" sz="1800" dirty="0"/>
                </a:br>
                <a:r>
                  <a:rPr lang="en-US" sz="1800" dirty="0"/>
                  <a:t>P(ham | W1, </a:t>
                </a:r>
                <a:r>
                  <a:rPr lang="en-US" sz="1800" i="1" dirty="0"/>
                  <a:t>¬ </a:t>
                </a:r>
                <a:r>
                  <a:rPr lang="en-US" sz="1800" dirty="0"/>
                  <a:t>W2, </a:t>
                </a:r>
                <a:r>
                  <a:rPr lang="en-US" sz="1800" i="1" dirty="0"/>
                  <a:t>¬ </a:t>
                </a:r>
                <a:r>
                  <a:rPr lang="en-US" sz="1800" dirty="0"/>
                  <a:t>W3, W4)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𝑃</m:t>
                        </m:r>
                        <m:d>
                          <m:dPr>
                            <m:endChr m:val="|"/>
                            <m:ctrlPr>
                              <a:rPr lang="en-US" sz="1800" i="1">
                                <a:latin typeface="Cambria Math" panose="02040503050406030204" pitchFamily="18" charset="0"/>
                              </a:rPr>
                            </m:ctrlPr>
                          </m:dPr>
                          <m:e>
                            <m:r>
                              <a:rPr lang="en-US" sz="1800" i="1">
                                <a:latin typeface="Cambria Math" panose="02040503050406030204" pitchFamily="18" charset="0"/>
                              </a:rPr>
                              <m:t>𝑊</m:t>
                            </m:r>
                            <m:r>
                              <a:rPr lang="en-US" sz="1800" i="1">
                                <a:latin typeface="Cambria Math" panose="02040503050406030204" pitchFamily="18" charset="0"/>
                              </a:rPr>
                              <m:t>1 </m:t>
                            </m:r>
                          </m:e>
                        </m:d>
                        <m:r>
                          <a:rPr lang="en-US" sz="1800" b="0" i="1" smtClean="0">
                            <a:latin typeface="Cambria Math" panose="02040503050406030204" pitchFamily="18" charset="0"/>
                          </a:rPr>
                          <m:t>h</m:t>
                        </m:r>
                        <m:r>
                          <a:rPr lang="en-US" sz="1800" i="1">
                            <a:latin typeface="Cambria Math" panose="02040503050406030204" pitchFamily="18" charset="0"/>
                          </a:rPr>
                          <m:t>𝑎𝑚</m:t>
                        </m:r>
                        <m:r>
                          <a:rPr lang="en-US" sz="1800" i="1">
                            <a:latin typeface="Cambria Math" panose="02040503050406030204" pitchFamily="18" charset="0"/>
                          </a:rPr>
                          <m:t>) ∗</m:t>
                        </m:r>
                        <m:r>
                          <a:rPr lang="en-US" sz="1800" i="1">
                            <a:latin typeface="Cambria Math" panose="02040503050406030204" pitchFamily="18" charset="0"/>
                          </a:rPr>
                          <m:t>𝑃</m:t>
                        </m:r>
                        <m:d>
                          <m:dPr>
                            <m:endChr m:val="|"/>
                            <m:ctrlPr>
                              <a:rPr lang="en-US" sz="1800" i="1">
                                <a:latin typeface="Cambria Math" panose="02040503050406030204" pitchFamily="18" charset="0"/>
                              </a:rPr>
                            </m:ctrlPr>
                          </m:dPr>
                          <m:e>
                            <m:r>
                              <m:rPr>
                                <m:nor/>
                              </m:rPr>
                              <a:rPr lang="en-US" sz="1800" i="1" dirty="0"/>
                              <m:t>¬</m:t>
                            </m:r>
                            <m:r>
                              <a:rPr lang="en-US" sz="1800" i="1">
                                <a:latin typeface="Cambria Math" panose="02040503050406030204" pitchFamily="18" charset="0"/>
                              </a:rPr>
                              <m:t>𝑊</m:t>
                            </m:r>
                            <m:r>
                              <a:rPr lang="en-US" sz="1800" i="1">
                                <a:latin typeface="Cambria Math" panose="02040503050406030204" pitchFamily="18" charset="0"/>
                              </a:rPr>
                              <m:t>2 </m:t>
                            </m:r>
                          </m:e>
                        </m:d>
                        <m:r>
                          <a:rPr lang="en-US" sz="1800" b="0" i="1" smtClean="0">
                            <a:latin typeface="Cambria Math" panose="02040503050406030204" pitchFamily="18" charset="0"/>
                          </a:rPr>
                          <m:t>h</m:t>
                        </m:r>
                        <m:r>
                          <a:rPr lang="en-US" sz="1800" i="1">
                            <a:latin typeface="Cambria Math" panose="02040503050406030204" pitchFamily="18" charset="0"/>
                          </a:rPr>
                          <m:t>𝑎𝑚</m:t>
                        </m:r>
                        <m:r>
                          <a:rPr lang="en-US" sz="1800" i="1">
                            <a:latin typeface="Cambria Math" panose="02040503050406030204" pitchFamily="18" charset="0"/>
                          </a:rPr>
                          <m:t>) ∗</m:t>
                        </m:r>
                        <m:r>
                          <a:rPr lang="en-US" sz="1800" i="1">
                            <a:latin typeface="Cambria Math" panose="02040503050406030204" pitchFamily="18" charset="0"/>
                          </a:rPr>
                          <m:t>𝑃</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a:latin typeface="Cambria Math" panose="02040503050406030204" pitchFamily="18" charset="0"/>
                          </a:rPr>
                          <m:t>3 </m:t>
                        </m:r>
                        <m:d>
                          <m:dPr>
                            <m:begChr m:val="|"/>
                            <m:ctrlPr>
                              <a:rPr lang="en-US" sz="1800" i="1">
                                <a:latin typeface="Cambria Math" panose="02040503050406030204" pitchFamily="18" charset="0"/>
                              </a:rPr>
                            </m:ctrlPr>
                          </m:dPr>
                          <m:e>
                            <m:r>
                              <a:rPr lang="en-US" sz="1800" i="1">
                                <a:latin typeface="Cambria Math" panose="02040503050406030204" pitchFamily="18" charset="0"/>
                              </a:rPr>
                              <m:t> </m:t>
                            </m:r>
                            <m:r>
                              <a:rPr lang="en-US" sz="1800" b="0" i="1" smtClean="0">
                                <a:latin typeface="Cambria Math" panose="02040503050406030204" pitchFamily="18" charset="0"/>
                              </a:rPr>
                              <m:t>h</m:t>
                            </m:r>
                            <m:r>
                              <a:rPr lang="en-US" sz="1800" i="1">
                                <a:latin typeface="Cambria Math" panose="02040503050406030204" pitchFamily="18" charset="0"/>
                              </a:rPr>
                              <m:t>𝑎𝑚</m:t>
                            </m:r>
                          </m:e>
                        </m:d>
                        <m:r>
                          <a:rPr lang="en-US" sz="1800" i="1">
                            <a:latin typeface="Cambria Math" panose="02040503050406030204" pitchFamily="18" charset="0"/>
                          </a:rPr>
                          <m:t>∗</m:t>
                        </m:r>
                        <m:r>
                          <a:rPr lang="en-US" sz="1800" i="1">
                            <a:latin typeface="Cambria Math" panose="02040503050406030204" pitchFamily="18" charset="0"/>
                          </a:rPr>
                          <m:t>𝑃</m:t>
                        </m:r>
                        <m:d>
                          <m:dPr>
                            <m:endChr m:val="|"/>
                            <m:ctrlPr>
                              <a:rPr lang="en-US" sz="1800" i="1">
                                <a:latin typeface="Cambria Math" panose="02040503050406030204" pitchFamily="18" charset="0"/>
                              </a:rPr>
                            </m:ctrlPr>
                          </m:dPr>
                          <m:e>
                            <m:r>
                              <a:rPr lang="en-US" sz="1800" i="1">
                                <a:latin typeface="Cambria Math" panose="02040503050406030204" pitchFamily="18" charset="0"/>
                              </a:rPr>
                              <m:t>𝑊</m:t>
                            </m:r>
                            <m:r>
                              <a:rPr lang="en-US" sz="1800" i="1">
                                <a:latin typeface="Cambria Math" panose="02040503050406030204" pitchFamily="18" charset="0"/>
                              </a:rPr>
                              <m:t>4 </m:t>
                            </m:r>
                          </m:e>
                        </m:d>
                        <m:r>
                          <a:rPr lang="en-US" sz="1800" b="0" i="1" smtClean="0">
                            <a:latin typeface="Cambria Math" panose="02040503050406030204" pitchFamily="18" charset="0"/>
                          </a:rPr>
                          <m:t>h</m:t>
                        </m:r>
                        <m:r>
                          <a:rPr lang="en-US" sz="1800" i="1">
                            <a:latin typeface="Cambria Math" panose="02040503050406030204" pitchFamily="18" charset="0"/>
                          </a:rPr>
                          <m:t>𝑎𝑚</m:t>
                        </m:r>
                        <m:r>
                          <a:rPr lang="en-US" sz="1800" i="1">
                            <a:latin typeface="Cambria Math" panose="02040503050406030204" pitchFamily="18" charset="0"/>
                          </a:rPr>
                          <m:t>) ∗</m:t>
                        </m:r>
                        <m:r>
                          <a:rPr lang="en-US" sz="1800" i="1">
                            <a:latin typeface="Cambria Math" panose="02040503050406030204" pitchFamily="18" charset="0"/>
                          </a:rPr>
                          <m:t>𝑃</m:t>
                        </m:r>
                        <m:r>
                          <a:rPr lang="en-US" sz="1800" i="1">
                            <a:latin typeface="Cambria Math" panose="02040503050406030204" pitchFamily="18" charset="0"/>
                          </a:rPr>
                          <m:t>(</m:t>
                        </m:r>
                        <m:r>
                          <a:rPr lang="en-US" sz="1800" b="0" i="1" smtClean="0">
                            <a:latin typeface="Cambria Math" panose="02040503050406030204" pitchFamily="18" charset="0"/>
                          </a:rPr>
                          <m:t>h</m:t>
                        </m:r>
                        <m:r>
                          <a:rPr lang="en-US" sz="1800" i="1">
                            <a:latin typeface="Cambria Math" panose="02040503050406030204" pitchFamily="18" charset="0"/>
                          </a:rPr>
                          <m:t>𝑎𝑚</m:t>
                        </m:r>
                        <m:r>
                          <a:rPr lang="en-US" sz="1800" i="1">
                            <a:latin typeface="Cambria Math" panose="02040503050406030204" pitchFamily="18" charset="0"/>
                          </a:rPr>
                          <m:t>)</m:t>
                        </m:r>
                      </m:num>
                      <m:den>
                        <m:r>
                          <a:rPr lang="en-US" sz="1800" i="1">
                            <a:latin typeface="Cambria Math" panose="02040503050406030204" pitchFamily="18" charset="0"/>
                          </a:rPr>
                          <m:t>𝑃</m:t>
                        </m:r>
                        <m:r>
                          <a:rPr lang="en-US" sz="1800" i="1">
                            <a:latin typeface="Cambria Math" panose="02040503050406030204" pitchFamily="18" charset="0"/>
                          </a:rPr>
                          <m:t>(</m:t>
                        </m:r>
                        <m:r>
                          <a:rPr lang="en-US" sz="1800" i="1">
                            <a:latin typeface="Cambria Math" panose="02040503050406030204" pitchFamily="18" charset="0"/>
                          </a:rPr>
                          <m:t>𝑊</m:t>
                        </m:r>
                        <m:r>
                          <a:rPr lang="en-US" sz="1800" i="1" baseline="-25000">
                            <a:latin typeface="Cambria Math" panose="02040503050406030204" pitchFamily="18" charset="0"/>
                          </a:rPr>
                          <m:t>1</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2</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3</m:t>
                        </m:r>
                        <m:r>
                          <a:rPr lang="en-US" sz="1800" i="1">
                            <a:latin typeface="Cambria Math" panose="02040503050406030204" pitchFamily="18" charset="0"/>
                          </a:rPr>
                          <m:t>, </m:t>
                        </m:r>
                        <m:r>
                          <a:rPr lang="en-US" sz="1800" i="1">
                            <a:latin typeface="Cambria Math" panose="02040503050406030204" pitchFamily="18" charset="0"/>
                          </a:rPr>
                          <m:t>𝑊</m:t>
                        </m:r>
                        <m:r>
                          <a:rPr lang="en-US" sz="1800" i="1" baseline="-25000">
                            <a:latin typeface="Cambria Math" panose="02040503050406030204" pitchFamily="18" charset="0"/>
                          </a:rPr>
                          <m:t>4</m:t>
                        </m:r>
                        <m:r>
                          <a:rPr lang="en-US" sz="1800" i="1">
                            <a:latin typeface="Cambria Math" panose="02040503050406030204" pitchFamily="18" charset="0"/>
                          </a:rPr>
                          <m:t>)</m:t>
                        </m:r>
                      </m:den>
                    </m:f>
                  </m:oMath>
                </a14:m>
                <a:endParaRPr lang="en-US" sz="1800" dirty="0"/>
              </a:p>
              <a:p>
                <a:pPr marL="0" indent="0">
                  <a:buNone/>
                </a:pPr>
                <a:r>
                  <a:rPr lang="en-US" sz="1800" dirty="0"/>
                  <a:t>Using the frequency table, we get:</a:t>
                </a:r>
              </a:p>
              <a:p>
                <a:pPr marL="0" indent="0">
                  <a:buNone/>
                </a:pPr>
                <a:r>
                  <a:rPr lang="en-US" sz="1800" dirty="0"/>
                  <a:t>P(W1 | ham)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80</m:t>
                        </m:r>
                      </m:den>
                    </m:f>
                  </m:oMath>
                </a14:m>
                <a:endParaRPr lang="en-US" sz="1800" dirty="0"/>
              </a:p>
              <a:p>
                <a:pPr marL="0" indent="0">
                  <a:buNone/>
                </a:pPr>
                <a:r>
                  <a:rPr lang="en-US" sz="1800" dirty="0"/>
                  <a:t>P(</a:t>
                </a:r>
                <a:r>
                  <a:rPr lang="en-US" sz="1800" i="1" dirty="0"/>
                  <a:t>¬ </a:t>
                </a:r>
                <a:r>
                  <a:rPr lang="en-US" sz="1800" dirty="0"/>
                  <a:t>W2 | ham)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66</m:t>
                        </m:r>
                      </m:num>
                      <m:den>
                        <m:r>
                          <a:rPr lang="en-US" sz="1800" b="0" i="1" smtClean="0">
                            <a:latin typeface="Cambria Math" panose="02040503050406030204" pitchFamily="18" charset="0"/>
                          </a:rPr>
                          <m:t>80</m:t>
                        </m:r>
                      </m:den>
                    </m:f>
                  </m:oMath>
                </a14:m>
                <a:endParaRPr lang="en-US" sz="1800" dirty="0"/>
              </a:p>
              <a:p>
                <a:pPr marL="0" indent="0">
                  <a:buNone/>
                </a:pPr>
                <a:r>
                  <a:rPr lang="en-US" sz="1800" dirty="0"/>
                  <a:t>P(</a:t>
                </a:r>
                <a:r>
                  <a:rPr lang="en-US" sz="1800" i="1" dirty="0"/>
                  <a:t>¬ </a:t>
                </a:r>
                <a:r>
                  <a:rPr lang="en-US" sz="1800" dirty="0"/>
                  <a:t>W3 | ham)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71</m:t>
                        </m:r>
                      </m:num>
                      <m:den>
                        <m:r>
                          <a:rPr lang="en-US" sz="1800" b="0" i="1" smtClean="0">
                            <a:latin typeface="Cambria Math" panose="02040503050406030204" pitchFamily="18" charset="0"/>
                          </a:rPr>
                          <m:t>80</m:t>
                        </m:r>
                      </m:den>
                    </m:f>
                  </m:oMath>
                </a14:m>
                <a:endParaRPr lang="en-US" sz="1800" dirty="0"/>
              </a:p>
              <a:p>
                <a:pPr marL="0" indent="0">
                  <a:buNone/>
                </a:pPr>
                <a:r>
                  <a:rPr lang="en-US" sz="1800" dirty="0"/>
                  <a:t>P(W4 | ham)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23</m:t>
                        </m:r>
                      </m:num>
                      <m:den>
                        <m:r>
                          <a:rPr lang="en-US" sz="1800" b="0" i="1" smtClean="0">
                            <a:latin typeface="Cambria Math" panose="02040503050406030204" pitchFamily="18" charset="0"/>
                          </a:rPr>
                          <m:t>80</m:t>
                        </m:r>
                      </m:den>
                    </m:f>
                  </m:oMath>
                </a14:m>
                <a:endParaRPr lang="en-US" sz="1800" dirty="0"/>
              </a:p>
              <a:p>
                <a:pPr marL="0" indent="0">
                  <a:buNone/>
                </a:pPr>
                <a:r>
                  <a:rPr lang="en-US" sz="1800" dirty="0"/>
                  <a:t>P(ham) = 0.8</a:t>
                </a:r>
              </a:p>
              <a:p>
                <a:pPr marL="0" indent="0">
                  <a:buNone/>
                </a:pPr>
                <a:r>
                  <a:rPr lang="en-US" sz="1800" dirty="0"/>
                  <a:t>Therefore, the numerator of P(ham | W1, </a:t>
                </a:r>
                <a:r>
                  <a:rPr lang="en-US" sz="1800" i="1" dirty="0"/>
                  <a:t>¬ </a:t>
                </a:r>
                <a:r>
                  <a:rPr lang="en-US" sz="1800" dirty="0"/>
                  <a:t>W2, </a:t>
                </a:r>
                <a:r>
                  <a:rPr lang="en-US" sz="1800" i="1" dirty="0"/>
                  <a:t>¬ </a:t>
                </a:r>
                <a:r>
                  <a:rPr lang="en-US" sz="1800" dirty="0"/>
                  <a:t>W3, W4) is:</a:t>
                </a:r>
              </a:p>
              <a:p>
                <a:pPr marL="0" indent="0">
                  <a:buNone/>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i="1" smtClean="0">
                              <a:latin typeface="Cambria Math" panose="02040503050406030204" pitchFamily="18" charset="0"/>
                            </a:rPr>
                            <m:t>1</m:t>
                          </m:r>
                        </m:num>
                        <m:den>
                          <m:r>
                            <a:rPr lang="en-US" sz="1800" b="0" i="1" smtClean="0">
                              <a:latin typeface="Cambria Math" panose="02040503050406030204" pitchFamily="18" charset="0"/>
                            </a:rPr>
                            <m:t>80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66</m:t>
                          </m:r>
                        </m:num>
                        <m:den>
                          <m:r>
                            <a:rPr lang="en-US" sz="1800" b="0" i="1" smtClean="0">
                              <a:latin typeface="Cambria Math" panose="02040503050406030204" pitchFamily="18" charset="0"/>
                            </a:rPr>
                            <m:t>80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71</m:t>
                          </m:r>
                        </m:num>
                        <m:den>
                          <m:r>
                            <a:rPr lang="en-US" sz="1800" b="0" i="1" smtClean="0">
                              <a:latin typeface="Cambria Math" panose="02040503050406030204" pitchFamily="18" charset="0"/>
                            </a:rPr>
                            <m:t>80</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23</m:t>
                          </m:r>
                        </m:num>
                        <m:den>
                          <m:r>
                            <a:rPr lang="en-US" sz="1800" b="0" i="1" smtClean="0">
                              <a:latin typeface="Cambria Math" panose="02040503050406030204" pitchFamily="18" charset="0"/>
                            </a:rPr>
                            <m:t>80</m:t>
                          </m:r>
                        </m:den>
                      </m:f>
                      <m:r>
                        <a:rPr lang="en-US" sz="1800" b="0" i="1" smtClean="0">
                          <a:latin typeface="Cambria Math" panose="02040503050406030204" pitchFamily="18" charset="0"/>
                        </a:rPr>
                        <m:t>∗0.8=0.002</m:t>
                      </m:r>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48504" y="1371600"/>
                <a:ext cx="8637588" cy="4114800"/>
              </a:xfrm>
              <a:blipFill rotWithShape="0">
                <a:blip r:embed="rId2"/>
                <a:stretch>
                  <a:fillRect l="-706" t="-889" b="-8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E99DEDB-CF41-49B7-9565-2988EBAB5F26}"/>
              </a:ext>
            </a:extLst>
          </p:cNvPr>
          <p:cNvSpPr>
            <a:spLocks noGrp="1"/>
          </p:cNvSpPr>
          <p:nvPr>
            <p:ph type="sldNum" sz="quarter" idx="4"/>
          </p:nvPr>
        </p:nvSpPr>
        <p:spPr/>
        <p:txBody>
          <a:bodyPr/>
          <a:lstStyle/>
          <a:p>
            <a:fld id="{A99B023C-8B4C-4F85-AF05-F5A2E6966B7E}" type="slidenum">
              <a:rPr lang="en-US" smtClean="0"/>
              <a:pPr/>
              <a:t>61</a:t>
            </a:fld>
            <a:endParaRPr lang="en-US" dirty="0"/>
          </a:p>
        </p:txBody>
      </p:sp>
    </p:spTree>
    <p:extLst>
      <p:ext uri="{BB962C8B-B14F-4D97-AF65-F5344CB8AC3E}">
        <p14:creationId xmlns:p14="http://schemas.microsoft.com/office/powerpoint/2010/main" val="987321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filter with Naïve Bayes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828800"/>
                <a:ext cx="8561388" cy="4114800"/>
              </a:xfrm>
            </p:spPr>
            <p:txBody>
              <a:bodyPr/>
              <a:lstStyle/>
              <a:p>
                <a:pPr marL="0" indent="0">
                  <a:buNone/>
                </a:pPr>
                <a:r>
                  <a:rPr lang="en-US" sz="1800" dirty="0"/>
                  <a:t>Since the denominators of the posterior probabilities do not depend on the class (spam or ham) we can conclude that the posterior probability of spam is greater than the posterior probability of ham. Therefore, the message can be classified as spam. If you want to complete the computation of the posterior probabilities, you have to compute the common denominator of both probabilities. According to the rule of the total probability, the common denominator is equal to the sum of the two numerators, i.e., </a:t>
                </a:r>
              </a:p>
              <a:p>
                <a:pPr marL="0" indent="0">
                  <a:buNone/>
                </a:pPr>
                <a14:m>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i="1">
                            <a:latin typeface="Cambria Math" panose="02040503050406030204" pitchFamily="18" charset="0"/>
                          </a:rPr>
                          <m:t>𝑊</m:t>
                        </m:r>
                        <m:r>
                          <a:rPr lang="en-US" sz="1800" i="1" baseline="-25000">
                            <a:latin typeface="Cambria Math" panose="02040503050406030204" pitchFamily="18" charset="0"/>
                          </a:rPr>
                          <m:t>1</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2</m:t>
                        </m:r>
                        <m:r>
                          <a:rPr lang="en-US" sz="1800" i="1">
                            <a:latin typeface="Cambria Math" panose="02040503050406030204" pitchFamily="18" charset="0"/>
                          </a:rPr>
                          <m:t>,</m:t>
                        </m:r>
                        <m:r>
                          <m:rPr>
                            <m:nor/>
                          </m:rPr>
                          <a:rPr lang="en-US" sz="1800" i="1" dirty="0"/>
                          <m:t>¬</m:t>
                        </m:r>
                        <m:r>
                          <a:rPr lang="en-US" sz="1800" i="1">
                            <a:latin typeface="Cambria Math" panose="02040503050406030204" pitchFamily="18" charset="0"/>
                          </a:rPr>
                          <m:t>𝑊</m:t>
                        </m:r>
                        <m:r>
                          <a:rPr lang="en-US" sz="1800" i="1" baseline="-25000">
                            <a:latin typeface="Cambria Math" panose="02040503050406030204" pitchFamily="18" charset="0"/>
                          </a:rPr>
                          <m:t>3</m:t>
                        </m:r>
                        <m:r>
                          <a:rPr lang="en-US" sz="1800" i="1">
                            <a:latin typeface="Cambria Math" panose="02040503050406030204" pitchFamily="18" charset="0"/>
                          </a:rPr>
                          <m:t>, </m:t>
                        </m:r>
                        <m:r>
                          <a:rPr lang="en-US" sz="1800" i="1">
                            <a:latin typeface="Cambria Math" panose="02040503050406030204" pitchFamily="18" charset="0"/>
                          </a:rPr>
                          <m:t>𝑊</m:t>
                        </m:r>
                        <m:r>
                          <a:rPr lang="en-US" sz="1800" i="1" baseline="-25000">
                            <a:latin typeface="Cambria Math" panose="02040503050406030204" pitchFamily="18" charset="0"/>
                          </a:rPr>
                          <m:t>4</m:t>
                        </m:r>
                      </m:e>
                    </m:d>
                  </m:oMath>
                </a14:m>
                <a:r>
                  <a:rPr lang="en-US" sz="1800" dirty="0"/>
                  <a:t> =  0.012 + 0.002 = 0.014</a:t>
                </a:r>
              </a:p>
              <a:p>
                <a:pPr marL="0" indent="0">
                  <a:buNone/>
                </a:pPr>
                <a:r>
                  <a:rPr lang="en-US" sz="1800" dirty="0"/>
                  <a:t>Therefore, we can conclude that:</a:t>
                </a:r>
              </a:p>
              <a:p>
                <a:pPr marL="0" indent="0">
                  <a:buNone/>
                </a:pPr>
                <a:r>
                  <a:rPr lang="en-US" sz="1800" dirty="0"/>
                  <a:t>P(spam | W1, </a:t>
                </a:r>
                <a:r>
                  <a:rPr lang="en-US" sz="1800" i="1" dirty="0"/>
                  <a:t>¬ </a:t>
                </a:r>
                <a:r>
                  <a:rPr lang="en-US" sz="1800" dirty="0"/>
                  <a:t>W2, </a:t>
                </a:r>
                <a:r>
                  <a:rPr lang="en-US" sz="1800" i="1" dirty="0"/>
                  <a:t>¬ </a:t>
                </a:r>
                <a:r>
                  <a:rPr lang="en-US" sz="1800" dirty="0"/>
                  <a:t>W3, W4)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0.012</m:t>
                        </m:r>
                      </m:num>
                      <m:den>
                        <m:r>
                          <a:rPr lang="en-US" sz="1800" b="0" i="1" smtClean="0">
                            <a:latin typeface="Cambria Math" panose="02040503050406030204" pitchFamily="18" charset="0"/>
                          </a:rPr>
                          <m:t>0.014</m:t>
                        </m:r>
                      </m:den>
                    </m:f>
                    <m:r>
                      <a:rPr lang="en-US" sz="1800" b="0" i="1" smtClean="0">
                        <a:latin typeface="Cambria Math" panose="02040503050406030204" pitchFamily="18" charset="0"/>
                      </a:rPr>
                      <m:t>=0.857</m:t>
                    </m:r>
                  </m:oMath>
                </a14:m>
                <a:endParaRPr lang="en-US" sz="1800" dirty="0"/>
              </a:p>
              <a:p>
                <a:pPr marL="0" indent="0">
                  <a:buNone/>
                </a:pPr>
                <a:r>
                  <a:rPr lang="en-US" sz="1800" dirty="0"/>
                  <a:t>P(ham | W1, </a:t>
                </a:r>
                <a:r>
                  <a:rPr lang="en-US" sz="1800" i="1" dirty="0"/>
                  <a:t>¬ </a:t>
                </a:r>
                <a:r>
                  <a:rPr lang="en-US" sz="1800" dirty="0"/>
                  <a:t>W2, </a:t>
                </a:r>
                <a:r>
                  <a:rPr lang="en-US" sz="1800" i="1" dirty="0"/>
                  <a:t>¬ </a:t>
                </a:r>
                <a:r>
                  <a:rPr lang="en-US" sz="1800" dirty="0"/>
                  <a:t>W3, W4)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0.0</m:t>
                        </m:r>
                        <m:r>
                          <a:rPr lang="en-US" sz="1800" b="0" i="1" smtClean="0">
                            <a:latin typeface="Cambria Math" panose="02040503050406030204" pitchFamily="18" charset="0"/>
                          </a:rPr>
                          <m:t>0</m:t>
                        </m:r>
                        <m:r>
                          <a:rPr lang="en-US" sz="1800" i="1">
                            <a:latin typeface="Cambria Math" panose="02040503050406030204" pitchFamily="18" charset="0"/>
                          </a:rPr>
                          <m:t>2</m:t>
                        </m:r>
                      </m:num>
                      <m:den>
                        <m:r>
                          <a:rPr lang="en-US" sz="1800" i="1">
                            <a:latin typeface="Cambria Math" panose="02040503050406030204" pitchFamily="18" charset="0"/>
                          </a:rPr>
                          <m:t>0.014</m:t>
                        </m:r>
                      </m:den>
                    </m:f>
                    <m:r>
                      <a:rPr lang="en-US" sz="1800" i="1">
                        <a:latin typeface="Cambria Math" panose="02040503050406030204" pitchFamily="18" charset="0"/>
                      </a:rPr>
                      <m:t>=0.</m:t>
                    </m:r>
                    <m:r>
                      <a:rPr lang="en-US" sz="1800" b="0" i="1" smtClean="0">
                        <a:latin typeface="Cambria Math" panose="02040503050406030204" pitchFamily="18" charset="0"/>
                      </a:rPr>
                      <m:t>143</m:t>
                    </m:r>
                  </m:oMath>
                </a14:m>
                <a:endParaRPr lang="en-US" sz="1800" dirty="0"/>
              </a:p>
              <a:p>
                <a:pPr marL="0" indent="0">
                  <a:buNone/>
                </a:pPr>
                <a:r>
                  <a:rPr lang="en-US" sz="1800" dirty="0"/>
                  <a:t>Once again, since P(spam | W1, </a:t>
                </a:r>
                <a:r>
                  <a:rPr lang="en-US" sz="1800" i="1" dirty="0"/>
                  <a:t>¬ </a:t>
                </a:r>
                <a:r>
                  <a:rPr lang="en-US" sz="1800" dirty="0"/>
                  <a:t>W2, </a:t>
                </a:r>
                <a:r>
                  <a:rPr lang="en-US" sz="1800" i="1" dirty="0"/>
                  <a:t>¬ </a:t>
                </a:r>
                <a:r>
                  <a:rPr lang="en-US" sz="1800" dirty="0"/>
                  <a:t>W3, W4)  &gt; P(ham | W1, </a:t>
                </a:r>
                <a:r>
                  <a:rPr lang="en-US" sz="1800" i="1" dirty="0"/>
                  <a:t>¬ </a:t>
                </a:r>
                <a:r>
                  <a:rPr lang="en-US" sz="1800" dirty="0"/>
                  <a:t>W2, </a:t>
                </a:r>
                <a:r>
                  <a:rPr lang="en-US" sz="1800" i="1" dirty="0"/>
                  <a:t>¬ </a:t>
                </a:r>
                <a:r>
                  <a:rPr lang="en-US" sz="1800" dirty="0"/>
                  <a:t>W3, W4), the email can be classified as spam.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828800"/>
                <a:ext cx="8561388" cy="4114800"/>
              </a:xfrm>
              <a:blipFill rotWithShape="0">
                <a:blip r:embed="rId2"/>
                <a:stretch>
                  <a:fillRect l="-641" t="-889" r="-1567" b="-5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04124AF-7C66-4D2D-82D3-6181BD4FAD82}"/>
              </a:ext>
            </a:extLst>
          </p:cNvPr>
          <p:cNvSpPr>
            <a:spLocks noGrp="1"/>
          </p:cNvSpPr>
          <p:nvPr>
            <p:ph type="sldNum" sz="quarter" idx="4"/>
          </p:nvPr>
        </p:nvSpPr>
        <p:spPr/>
        <p:txBody>
          <a:bodyPr/>
          <a:lstStyle/>
          <a:p>
            <a:fld id="{A99B023C-8B4C-4F85-AF05-F5A2E6966B7E}" type="slidenum">
              <a:rPr lang="en-US" smtClean="0"/>
              <a:pPr/>
              <a:t>62</a:t>
            </a:fld>
            <a:endParaRPr lang="en-US" dirty="0"/>
          </a:p>
        </p:txBody>
      </p:sp>
    </p:spTree>
    <p:extLst>
      <p:ext uri="{BB962C8B-B14F-4D97-AF65-F5344CB8AC3E}">
        <p14:creationId xmlns:p14="http://schemas.microsoft.com/office/powerpoint/2010/main" val="17943110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correction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012" y="1524000"/>
                <a:ext cx="8561388" cy="4114800"/>
              </a:xfrm>
            </p:spPr>
            <p:txBody>
              <a:bodyPr/>
              <a:lstStyle/>
              <a:p>
                <a:pPr marL="0" indent="0">
                  <a:buNone/>
                </a:pPr>
                <a:r>
                  <a:rPr lang="en-US" sz="1800" dirty="0"/>
                  <a:t>The Laplacian correction (or Laplace estimator) is a way of dealing with zero probability values. Based on the class-conditional  independence assumption, we use the estimation:</a:t>
                </a:r>
              </a:p>
              <a:p>
                <a:pPr marL="0" indent="0">
                  <a:buNone/>
                </a:pPr>
                <a14:m>
                  <m:oMath xmlns:m="http://schemas.openxmlformats.org/officeDocument/2006/math">
                    <m:r>
                      <m:rPr>
                        <m:nor/>
                      </m:rPr>
                      <a:rPr lang="en-US" sz="1800" dirty="0"/>
                      <m:t>P</m:t>
                    </m:r>
                    <m:r>
                      <m:rPr>
                        <m:nor/>
                      </m:rPr>
                      <a:rPr lang="en-US" sz="1800" dirty="0"/>
                      <m:t>(</m:t>
                    </m:r>
                    <m:r>
                      <m:rPr>
                        <m:nor/>
                      </m:rPr>
                      <a:rPr lang="en-US" sz="1800" i="1" dirty="0"/>
                      <m:t>x</m:t>
                    </m:r>
                    <m:r>
                      <m:rPr>
                        <m:nor/>
                      </m:rPr>
                      <a:rPr lang="en-US" sz="1800" baseline="-25000" dirty="0"/>
                      <m:t>1</m:t>
                    </m:r>
                    <m:r>
                      <m:rPr>
                        <m:nor/>
                      </m:rPr>
                      <a:rPr lang="en-US" sz="1800" dirty="0"/>
                      <m:t>, </m:t>
                    </m:r>
                    <m:r>
                      <m:rPr>
                        <m:nor/>
                      </m:rPr>
                      <a:rPr lang="en-US" sz="1800" i="1" dirty="0"/>
                      <m:t>x</m:t>
                    </m:r>
                    <m:r>
                      <m:rPr>
                        <m:nor/>
                      </m:rPr>
                      <a:rPr lang="en-US" sz="1800" baseline="-25000" dirty="0"/>
                      <m:t>2</m:t>
                    </m:r>
                    <m:r>
                      <m:rPr>
                        <m:nor/>
                      </m:rPr>
                      <a:rPr lang="en-US" sz="1800" dirty="0"/>
                      <m:t>,…, </m:t>
                    </m:r>
                    <m:r>
                      <m:rPr>
                        <m:nor/>
                      </m:rPr>
                      <a:rPr lang="en-US" sz="1800" i="1" dirty="0"/>
                      <m:t>x</m:t>
                    </m:r>
                    <m:r>
                      <m:rPr>
                        <m:nor/>
                      </m:rPr>
                      <a:rPr lang="en-US" sz="1800" i="1" baseline="-25000" dirty="0"/>
                      <m:t>n</m:t>
                    </m:r>
                    <m:r>
                      <m:rPr>
                        <m:nor/>
                      </m:rPr>
                      <a:rPr lang="en-US" sz="1800" baseline="-25000" dirty="0"/>
                      <m:t> </m:t>
                    </m:r>
                    <m:r>
                      <m:rPr>
                        <m:nor/>
                      </m:rPr>
                      <a:rPr lang="en-US" sz="1800" dirty="0"/>
                      <m:t>| </m:t>
                    </m:r>
                    <m:r>
                      <m:rPr>
                        <m:nor/>
                      </m:rPr>
                      <a:rPr lang="en-US" sz="1800" dirty="0"/>
                      <m:t>Ci</m:t>
                    </m:r>
                    <m:r>
                      <m:rPr>
                        <m:nor/>
                      </m:rPr>
                      <a:rPr lang="en-US" sz="1800" dirty="0"/>
                      <m:t>)</m:t>
                    </m:r>
                  </m:oMath>
                </a14:m>
                <a:r>
                  <a:rPr lang="en-US" sz="1800" dirty="0"/>
                  <a:t> </a:t>
                </a:r>
                <a14:m>
                  <m:oMath xmlns:m="http://schemas.openxmlformats.org/officeDocument/2006/math">
                    <m:r>
                      <m:rPr>
                        <m:nor/>
                      </m:rPr>
                      <a:rPr lang="en-US" sz="1800" dirty="0"/>
                      <m:t>=</m:t>
                    </m:r>
                  </m:oMath>
                </a14:m>
                <a:r>
                  <a:rPr lang="en-US" sz="1800" dirty="0"/>
                  <a:t> </a:t>
                </a:r>
                <a14:m>
                  <m:oMath xmlns:m="http://schemas.openxmlformats.org/officeDocument/2006/math">
                    <m:nary>
                      <m:naryPr>
                        <m:chr m:val="∏"/>
                        <m:ctrlPr>
                          <a:rPr lang="en-US" sz="1800" i="1" dirty="0">
                            <a:latin typeface="Cambria Math" panose="02040503050406030204" pitchFamily="18" charset="0"/>
                          </a:rPr>
                        </m:ctrlPr>
                      </m:naryPr>
                      <m:sub>
                        <m:r>
                          <m:rPr>
                            <m:brk m:alnAt="23"/>
                          </m:rPr>
                          <a:rPr lang="en-US" sz="1800" i="1" dirty="0">
                            <a:latin typeface="Cambria Math" panose="02040503050406030204" pitchFamily="18" charset="0"/>
                          </a:rPr>
                          <m:t>𝑘</m:t>
                        </m:r>
                        <m:r>
                          <a:rPr lang="en-US" sz="1800" i="1" dirty="0">
                            <a:latin typeface="Cambria Math" panose="02040503050406030204" pitchFamily="18" charset="0"/>
                          </a:rPr>
                          <m:t>=1</m:t>
                        </m:r>
                      </m:sub>
                      <m:sup>
                        <m:r>
                          <a:rPr lang="en-US" sz="1800" i="1" dirty="0">
                            <a:latin typeface="Cambria Math" panose="02040503050406030204" pitchFamily="18" charset="0"/>
                          </a:rPr>
                          <m:t>𝑛</m:t>
                        </m:r>
                      </m:sup>
                      <m:e>
                        <m:r>
                          <a:rPr lang="en-US" sz="1800" i="1" dirty="0">
                            <a:latin typeface="Cambria Math" panose="02040503050406030204" pitchFamily="18" charset="0"/>
                          </a:rPr>
                          <m:t>𝑃</m:t>
                        </m:r>
                        <m:d>
                          <m:dPr>
                            <m:endChr m:val="|"/>
                            <m:ctrlPr>
                              <a:rPr lang="en-US" sz="1800" i="1" dirty="0">
                                <a:latin typeface="Cambria Math" panose="02040503050406030204" pitchFamily="18" charset="0"/>
                              </a:rPr>
                            </m:ctrlPr>
                          </m:dPr>
                          <m:e>
                            <m:r>
                              <a:rPr lang="en-US" sz="1800" i="1" dirty="0">
                                <a:latin typeface="Cambria Math" panose="02040503050406030204" pitchFamily="18" charset="0"/>
                              </a:rPr>
                              <m:t>𝑋</m:t>
                            </m:r>
                            <m:r>
                              <a:rPr lang="en-US" sz="1800" i="1" baseline="-25000" dirty="0">
                                <a:latin typeface="Cambria Math" panose="02040503050406030204" pitchFamily="18" charset="0"/>
                              </a:rPr>
                              <m:t>𝑘</m:t>
                            </m:r>
                            <m:r>
                              <a:rPr lang="en-US" sz="1800" i="1" dirty="0">
                                <a:latin typeface="Cambria Math" panose="02040503050406030204" pitchFamily="18" charset="0"/>
                              </a:rPr>
                              <m:t> </m:t>
                            </m:r>
                          </m:e>
                        </m:d>
                        <m:r>
                          <a:rPr lang="en-US" sz="1800" i="1" dirty="0">
                            <a:latin typeface="Cambria Math" panose="02040503050406030204" pitchFamily="18" charset="0"/>
                          </a:rPr>
                          <m:t>𝐶</m:t>
                        </m:r>
                        <m:r>
                          <a:rPr lang="en-US" sz="1800" i="1" baseline="-25000" dirty="0">
                            <a:latin typeface="Cambria Math" panose="02040503050406030204" pitchFamily="18" charset="0"/>
                          </a:rPr>
                          <m:t>𝑖</m:t>
                        </m:r>
                        <m:r>
                          <a:rPr lang="en-US" sz="1800" i="1" dirty="0">
                            <a:latin typeface="Cambria Math" panose="02040503050406030204" pitchFamily="18" charset="0"/>
                          </a:rPr>
                          <m:t>)</m:t>
                        </m:r>
                      </m:e>
                    </m:nary>
                  </m:oMath>
                </a14:m>
                <a:endParaRPr lang="en-US" sz="1800" dirty="0"/>
              </a:p>
              <a:p>
                <a:pPr marL="0" indent="0">
                  <a:buNone/>
                </a:pPr>
                <a:r>
                  <a:rPr lang="en-US" sz="1800" dirty="0"/>
                  <a:t>What if </a:t>
                </a:r>
                <a14:m>
                  <m:oMath xmlns:m="http://schemas.openxmlformats.org/officeDocument/2006/math">
                    <m:r>
                      <a:rPr lang="en-US" sz="1800" i="1" dirty="0">
                        <a:latin typeface="Cambria Math" panose="02040503050406030204" pitchFamily="18" charset="0"/>
                      </a:rPr>
                      <m:t>𝑃</m:t>
                    </m:r>
                    <m:d>
                      <m:dPr>
                        <m:endChr m:val="|"/>
                        <m:ctrlPr>
                          <a:rPr lang="en-US" sz="1800" i="1" dirty="0">
                            <a:latin typeface="Cambria Math" panose="02040503050406030204" pitchFamily="18" charset="0"/>
                          </a:rPr>
                        </m:ctrlPr>
                      </m:dPr>
                      <m:e>
                        <m:r>
                          <a:rPr lang="en-US" sz="1800" i="1" dirty="0">
                            <a:latin typeface="Cambria Math" panose="02040503050406030204" pitchFamily="18" charset="0"/>
                          </a:rPr>
                          <m:t>𝑋</m:t>
                        </m:r>
                        <m:r>
                          <a:rPr lang="en-US" sz="1800" i="1" baseline="-25000" dirty="0">
                            <a:latin typeface="Cambria Math" panose="02040503050406030204" pitchFamily="18" charset="0"/>
                          </a:rPr>
                          <m:t>𝑘</m:t>
                        </m:r>
                        <m:r>
                          <a:rPr lang="en-US" sz="1800" i="1" dirty="0">
                            <a:latin typeface="Cambria Math" panose="02040503050406030204" pitchFamily="18" charset="0"/>
                          </a:rPr>
                          <m:t> </m:t>
                        </m:r>
                      </m:e>
                    </m:d>
                    <m:r>
                      <a:rPr lang="en-US" sz="1800" i="1" dirty="0">
                        <a:latin typeface="Cambria Math" panose="02040503050406030204" pitchFamily="18" charset="0"/>
                      </a:rPr>
                      <m:t>𝐶</m:t>
                    </m:r>
                    <m:r>
                      <a:rPr lang="en-US" sz="1800" i="1" baseline="-25000" dirty="0">
                        <a:latin typeface="Cambria Math" panose="02040503050406030204" pitchFamily="18" charset="0"/>
                      </a:rPr>
                      <m:t>𝑖</m:t>
                    </m:r>
                    <m:r>
                      <a:rPr lang="en-US" sz="1800" i="1" dirty="0">
                        <a:latin typeface="Cambria Math" panose="02040503050406030204" pitchFamily="18" charset="0"/>
                      </a:rPr>
                      <m:t>)</m:t>
                    </m:r>
                  </m:oMath>
                </a14:m>
                <a:r>
                  <a:rPr lang="en-US" sz="1800" dirty="0"/>
                  <a:t> = 0 for some k and </a:t>
                </a:r>
                <a:r>
                  <a:rPr lang="en-US" sz="1800" dirty="0" err="1"/>
                  <a:t>i</a:t>
                </a:r>
                <a:r>
                  <a:rPr lang="en-US" sz="1800" dirty="0"/>
                  <a:t>, i.e., what if there is a class C</a:t>
                </a:r>
                <a:r>
                  <a:rPr lang="en-US" sz="1800" baseline="-25000" dirty="0"/>
                  <a:t>i</a:t>
                </a:r>
                <a:r>
                  <a:rPr lang="en-US" sz="1800" dirty="0"/>
                  <a:t> and an attribute value </a:t>
                </a:r>
                <a:r>
                  <a:rPr lang="en-US" sz="1800" dirty="0" err="1"/>
                  <a:t>X</a:t>
                </a:r>
                <a:r>
                  <a:rPr lang="en-US" sz="1800" baseline="-25000" dirty="0" err="1"/>
                  <a:t>k</a:t>
                </a:r>
                <a:r>
                  <a:rPr lang="en-US" sz="1800" dirty="0"/>
                  <a:t> such that none of the samples in C</a:t>
                </a:r>
                <a:r>
                  <a:rPr lang="en-US" sz="1800" baseline="-25000" dirty="0"/>
                  <a:t>i</a:t>
                </a:r>
                <a:r>
                  <a:rPr lang="en-US" sz="1800" dirty="0"/>
                  <a:t> has that attribute value. Then, the whole </a:t>
                </a:r>
                <a14:m>
                  <m:oMath xmlns:m="http://schemas.openxmlformats.org/officeDocument/2006/math">
                    <m:r>
                      <m:rPr>
                        <m:nor/>
                      </m:rPr>
                      <a:rPr lang="en-US" sz="1800" dirty="0"/>
                      <m:t>P</m:t>
                    </m:r>
                    <m:r>
                      <m:rPr>
                        <m:nor/>
                      </m:rPr>
                      <a:rPr lang="en-US" sz="1800" dirty="0"/>
                      <m:t>(</m:t>
                    </m:r>
                    <m:r>
                      <m:rPr>
                        <m:nor/>
                      </m:rPr>
                      <a:rPr lang="en-US" sz="1800" i="1" dirty="0"/>
                      <m:t>x</m:t>
                    </m:r>
                    <m:r>
                      <m:rPr>
                        <m:nor/>
                      </m:rPr>
                      <a:rPr lang="en-US" sz="1800" baseline="-25000" dirty="0"/>
                      <m:t>1</m:t>
                    </m:r>
                    <m:r>
                      <m:rPr>
                        <m:nor/>
                      </m:rPr>
                      <a:rPr lang="en-US" sz="1800" dirty="0"/>
                      <m:t>, </m:t>
                    </m:r>
                    <m:r>
                      <m:rPr>
                        <m:nor/>
                      </m:rPr>
                      <a:rPr lang="en-US" sz="1800" i="1" dirty="0"/>
                      <m:t>x</m:t>
                    </m:r>
                    <m:r>
                      <m:rPr>
                        <m:nor/>
                      </m:rPr>
                      <a:rPr lang="en-US" sz="1800" baseline="-25000" dirty="0"/>
                      <m:t>2</m:t>
                    </m:r>
                    <m:r>
                      <m:rPr>
                        <m:nor/>
                      </m:rPr>
                      <a:rPr lang="en-US" sz="1800" dirty="0"/>
                      <m:t>,…, </m:t>
                    </m:r>
                    <m:r>
                      <m:rPr>
                        <m:nor/>
                      </m:rPr>
                      <a:rPr lang="en-US" sz="1800" i="1" dirty="0"/>
                      <m:t>x</m:t>
                    </m:r>
                    <m:r>
                      <m:rPr>
                        <m:nor/>
                      </m:rPr>
                      <a:rPr lang="en-US" sz="1800" i="1" baseline="-25000" dirty="0"/>
                      <m:t>n</m:t>
                    </m:r>
                    <m:r>
                      <m:rPr>
                        <m:nor/>
                      </m:rPr>
                      <a:rPr lang="en-US" sz="1800" baseline="-25000" dirty="0"/>
                      <m:t> </m:t>
                    </m:r>
                    <m:r>
                      <m:rPr>
                        <m:nor/>
                      </m:rPr>
                      <a:rPr lang="en-US" sz="1800" dirty="0"/>
                      <m:t>| </m:t>
                    </m:r>
                    <m:r>
                      <m:rPr>
                        <m:nor/>
                      </m:rPr>
                      <a:rPr lang="en-US" sz="1800" dirty="0"/>
                      <m:t>Ci</m:t>
                    </m:r>
                    <m:r>
                      <m:rPr>
                        <m:nor/>
                      </m:rPr>
                      <a:rPr lang="en-US" sz="1800" dirty="0" smtClean="0"/>
                      <m:t>)</m:t>
                    </m:r>
                  </m:oMath>
                </a14:m>
                <a:r>
                  <a:rPr lang="en-US" sz="1800" dirty="0"/>
                  <a:t> is zero even if the other multipliers are large.</a:t>
                </a:r>
              </a:p>
              <a:p>
                <a:pPr marL="0" indent="0">
                  <a:buNone/>
                </a:pPr>
                <a:r>
                  <a:rPr lang="en-US" sz="1800" dirty="0"/>
                  <a:t>Suppose, for example, that we want to classify an email containing all four words: Viagra, Groceries, Money, and Unsubscribe. According to the Naïve Bayes algorithm:</a:t>
                </a:r>
              </a:p>
              <a:p>
                <a:pPr marL="0" indent="0">
                  <a:buNone/>
                </a:pPr>
                <a:r>
                  <a:rPr lang="en-US" sz="1800" dirty="0"/>
                  <a:t>P(spam | W</a:t>
                </a:r>
                <a:r>
                  <a:rPr lang="en-US" sz="1800" baseline="-25000" dirty="0"/>
                  <a:t>1</a:t>
                </a:r>
                <a:r>
                  <a:rPr lang="en-US" sz="1800" dirty="0"/>
                  <a:t>, W</a:t>
                </a:r>
                <a:r>
                  <a:rPr lang="en-US" sz="1800" baseline="-25000" dirty="0"/>
                  <a:t>2</a:t>
                </a:r>
                <a:r>
                  <a:rPr lang="en-US" sz="1800" dirty="0"/>
                  <a:t>, W</a:t>
                </a:r>
                <a:r>
                  <a:rPr lang="en-US" sz="1800" baseline="-25000" dirty="0"/>
                  <a:t>3</a:t>
                </a:r>
                <a:r>
                  <a:rPr lang="en-US" sz="1800" dirty="0"/>
                  <a:t>, W</a:t>
                </a:r>
                <a:r>
                  <a:rPr lang="en-US" sz="1800" baseline="-25000" dirty="0"/>
                  <a:t>4</a:t>
                </a:r>
                <a:r>
                  <a:rPr lang="en-US" sz="1800" dirty="0"/>
                  <a:t>) </a:t>
                </a:r>
                <a:r>
                  <a:rPr lang="en-US" sz="1800" b="0" dirty="0"/>
                  <a:t>= </a:t>
                </a:r>
                <a14:m>
                  <m:oMath xmlns:m="http://schemas.openxmlformats.org/officeDocument/2006/math">
                    <m:f>
                      <m:fPr>
                        <m:ctrlPr>
                          <a:rPr lang="en-US" sz="1800" b="0" i="1" dirty="0" smtClean="0">
                            <a:latin typeface="Cambria Math" panose="02040503050406030204" pitchFamily="18" charset="0"/>
                          </a:rPr>
                        </m:ctrlPr>
                      </m:fPr>
                      <m:num>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4</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10</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0</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12</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20</m:t>
                            </m:r>
                          </m:num>
                          <m:den>
                            <m:r>
                              <a:rPr lang="en-US" sz="1800" b="0" i="1" dirty="0" smtClean="0">
                                <a:latin typeface="Cambria Math" panose="02040503050406030204" pitchFamily="18" charset="0"/>
                              </a:rPr>
                              <m:t>100</m:t>
                            </m:r>
                          </m:den>
                        </m:f>
                      </m:num>
                      <m:den>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4</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10</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0</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12</m:t>
                            </m:r>
                          </m:num>
                          <m:den>
                            <m:r>
                              <a:rPr lang="en-US" sz="1800" b="0" i="1" dirty="0" smtClean="0">
                                <a:latin typeface="Cambria Math" panose="02040503050406030204" pitchFamily="18" charset="0"/>
                              </a:rPr>
                              <m:t>20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20</m:t>
                            </m:r>
                          </m:num>
                          <m:den>
                            <m:r>
                              <a:rPr lang="en-US" sz="1800" b="0" i="1" dirty="0" smtClean="0">
                                <a:latin typeface="Cambria Math" panose="02040503050406030204" pitchFamily="18" charset="0"/>
                              </a:rPr>
                              <m:t>100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14</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8</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23</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80</m:t>
                            </m:r>
                          </m:num>
                          <m:den>
                            <m:r>
                              <a:rPr lang="en-US" sz="1800" b="0" i="1" dirty="0" smtClean="0">
                                <a:latin typeface="Cambria Math" panose="02040503050406030204" pitchFamily="18" charset="0"/>
                              </a:rPr>
                              <m:t>100</m:t>
                            </m:r>
                          </m:den>
                        </m:f>
                      </m:den>
                    </m:f>
                  </m:oMath>
                </a14:m>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m:t>
                        </m:r>
                      </m:num>
                      <m:den>
                        <m:r>
                          <a:rPr lang="en-US" sz="1800" b="0" i="1" smtClean="0">
                            <a:latin typeface="Cambria Math" panose="02040503050406030204" pitchFamily="18" charset="0"/>
                          </a:rPr>
                          <m:t>0+0.00005</m:t>
                        </m:r>
                      </m:den>
                    </m:f>
                  </m:oMath>
                </a14:m>
                <a:r>
                  <a:rPr lang="en-US" sz="1800" b="0" dirty="0"/>
                  <a:t> = 0</a:t>
                </a:r>
                <a:endParaRPr lang="en-US" sz="1800" dirty="0"/>
              </a:p>
              <a:p>
                <a:pPr marL="0" indent="0">
                  <a:buNone/>
                </a:pPr>
                <a:r>
                  <a:rPr lang="en-US" sz="1800" dirty="0"/>
                  <a:t>P(ham | W</a:t>
                </a:r>
                <a:r>
                  <a:rPr lang="en-US" sz="1800" baseline="-25000" dirty="0"/>
                  <a:t>1</a:t>
                </a:r>
                <a:r>
                  <a:rPr lang="en-US" sz="1800" dirty="0"/>
                  <a:t>, W</a:t>
                </a:r>
                <a:r>
                  <a:rPr lang="en-US" sz="1800" baseline="-25000" dirty="0"/>
                  <a:t>2</a:t>
                </a:r>
                <a:r>
                  <a:rPr lang="en-US" sz="1800" dirty="0"/>
                  <a:t>, W</a:t>
                </a:r>
                <a:r>
                  <a:rPr lang="en-US" sz="1800" baseline="-25000" dirty="0"/>
                  <a:t>3</a:t>
                </a:r>
                <a:r>
                  <a:rPr lang="en-US" sz="1800" dirty="0"/>
                  <a:t>, W</a:t>
                </a:r>
                <a:r>
                  <a:rPr lang="en-US" sz="1800" baseline="-25000" dirty="0"/>
                  <a:t>4</a:t>
                </a:r>
                <a:r>
                  <a:rPr lang="en-US" sz="1800" dirty="0"/>
                  <a:t>) =</a:t>
                </a:r>
                <a14:m>
                  <m:oMath xmlns:m="http://schemas.openxmlformats.org/officeDocument/2006/math">
                    <m:f>
                      <m:fPr>
                        <m:ctrlPr>
                          <a:rPr lang="en-US" sz="1800" i="1" dirty="0">
                            <a:latin typeface="Cambria Math" panose="02040503050406030204" pitchFamily="18" charset="0"/>
                          </a:rPr>
                        </m:ctrlPr>
                      </m:fPr>
                      <m:num>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14</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8</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23</m:t>
                            </m:r>
                          </m:num>
                          <m:den>
                            <m:r>
                              <a:rPr lang="en-US" sz="1800" b="0" i="1" dirty="0" smtClean="0">
                                <a:latin typeface="Cambria Math" panose="02040503050406030204" pitchFamily="18" charset="0"/>
                              </a:rPr>
                              <m:t>80</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80</m:t>
                            </m:r>
                          </m:num>
                          <m:den>
                            <m:r>
                              <a:rPr lang="en-US" sz="1800" b="0" i="1" dirty="0" smtClean="0">
                                <a:latin typeface="Cambria Math" panose="02040503050406030204" pitchFamily="18" charset="0"/>
                              </a:rPr>
                              <m:t>100</m:t>
                            </m:r>
                          </m:den>
                        </m:f>
                      </m:num>
                      <m:den>
                        <m:f>
                          <m:fPr>
                            <m:ctrlPr>
                              <a:rPr lang="en-US" sz="1800" i="1" dirty="0">
                                <a:latin typeface="Cambria Math" panose="02040503050406030204" pitchFamily="18" charset="0"/>
                              </a:rPr>
                            </m:ctrlPr>
                          </m:fPr>
                          <m:num>
                            <m:r>
                              <a:rPr lang="en-US" sz="1800" i="1" dirty="0">
                                <a:latin typeface="Cambria Math" panose="02040503050406030204" pitchFamily="18" charset="0"/>
                              </a:rPr>
                              <m:t>4</m:t>
                            </m:r>
                          </m:num>
                          <m:den>
                            <m:r>
                              <a:rPr lang="en-US" sz="1800" i="1" dirty="0">
                                <a:latin typeface="Cambria Math" panose="02040503050406030204" pitchFamily="18" charset="0"/>
                              </a:rPr>
                              <m:t>20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10</m:t>
                            </m:r>
                          </m:num>
                          <m:den>
                            <m:r>
                              <a:rPr lang="en-US" sz="1800" i="1" dirty="0">
                                <a:latin typeface="Cambria Math" panose="02040503050406030204" pitchFamily="18" charset="0"/>
                              </a:rPr>
                              <m:t>20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0</m:t>
                            </m:r>
                          </m:num>
                          <m:den>
                            <m:r>
                              <a:rPr lang="en-US" sz="1800" i="1" dirty="0">
                                <a:latin typeface="Cambria Math" panose="02040503050406030204" pitchFamily="18" charset="0"/>
                              </a:rPr>
                              <m:t>20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12</m:t>
                            </m:r>
                          </m:num>
                          <m:den>
                            <m:r>
                              <a:rPr lang="en-US" sz="1800" i="1" dirty="0">
                                <a:latin typeface="Cambria Math" panose="02040503050406030204" pitchFamily="18" charset="0"/>
                              </a:rPr>
                              <m:t>20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20</m:t>
                            </m:r>
                          </m:num>
                          <m:den>
                            <m:r>
                              <a:rPr lang="en-US" sz="1800" i="1" dirty="0">
                                <a:latin typeface="Cambria Math" panose="02040503050406030204" pitchFamily="18" charset="0"/>
                              </a:rPr>
                              <m:t>100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1</m:t>
                            </m:r>
                          </m:num>
                          <m:den>
                            <m:r>
                              <a:rPr lang="en-US" sz="1800" i="1" dirty="0">
                                <a:latin typeface="Cambria Math" panose="02040503050406030204" pitchFamily="18" charset="0"/>
                              </a:rPr>
                              <m:t>80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14</m:t>
                            </m:r>
                          </m:num>
                          <m:den>
                            <m:r>
                              <a:rPr lang="en-US" sz="1800" i="1" dirty="0">
                                <a:latin typeface="Cambria Math" panose="02040503050406030204" pitchFamily="18" charset="0"/>
                              </a:rPr>
                              <m:t>80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8</m:t>
                            </m:r>
                          </m:num>
                          <m:den>
                            <m:r>
                              <a:rPr lang="en-US" sz="1800" i="1" dirty="0">
                                <a:latin typeface="Cambria Math" panose="02040503050406030204" pitchFamily="18" charset="0"/>
                              </a:rPr>
                              <m:t>80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23</m:t>
                            </m:r>
                          </m:num>
                          <m:den>
                            <m:r>
                              <a:rPr lang="en-US" sz="1800" i="1" dirty="0">
                                <a:latin typeface="Cambria Math" panose="02040503050406030204" pitchFamily="18" charset="0"/>
                              </a:rPr>
                              <m:t>80</m:t>
                            </m:r>
                          </m:den>
                        </m:f>
                        <m:r>
                          <a:rPr lang="en-US" sz="1800" i="1" dirty="0">
                            <a:latin typeface="Cambria Math" panose="02040503050406030204" pitchFamily="18" charset="0"/>
                          </a:rPr>
                          <m:t>∗</m:t>
                        </m:r>
                        <m:f>
                          <m:fPr>
                            <m:ctrlPr>
                              <a:rPr lang="en-US" sz="1800" i="1" dirty="0">
                                <a:latin typeface="Cambria Math" panose="02040503050406030204" pitchFamily="18" charset="0"/>
                              </a:rPr>
                            </m:ctrlPr>
                          </m:fPr>
                          <m:num>
                            <m:r>
                              <a:rPr lang="en-US" sz="1800" i="1" dirty="0">
                                <a:latin typeface="Cambria Math" panose="02040503050406030204" pitchFamily="18" charset="0"/>
                              </a:rPr>
                              <m:t>80</m:t>
                            </m:r>
                          </m:num>
                          <m:den>
                            <m:r>
                              <a:rPr lang="en-US" sz="1800" i="1" dirty="0">
                                <a:latin typeface="Cambria Math" panose="02040503050406030204" pitchFamily="18" charset="0"/>
                              </a:rPr>
                              <m:t>100</m:t>
                            </m:r>
                          </m:den>
                        </m:f>
                      </m:den>
                    </m:f>
                  </m:oMath>
                </a14:m>
                <a:r>
                  <a:rPr lang="en-US" sz="1800" dirty="0"/>
                  <a:t> = </a:t>
                </a:r>
                <a14:m>
                  <m:oMath xmlns:m="http://schemas.openxmlformats.org/officeDocument/2006/math">
                    <m:f>
                      <m:fPr>
                        <m:ctrlPr>
                          <a:rPr lang="en-US" sz="1800" i="1">
                            <a:latin typeface="Cambria Math" panose="02040503050406030204" pitchFamily="18" charset="0"/>
                          </a:rPr>
                        </m:ctrlPr>
                      </m:fPr>
                      <m:num>
                        <m:r>
                          <a:rPr lang="en-US" sz="1800" b="0" i="1" smtClean="0">
                            <a:latin typeface="Cambria Math" panose="02040503050406030204" pitchFamily="18" charset="0"/>
                          </a:rPr>
                          <m:t>0.00005</m:t>
                        </m:r>
                      </m:num>
                      <m:den>
                        <m:r>
                          <a:rPr lang="en-US" sz="1800" i="1">
                            <a:latin typeface="Cambria Math" panose="02040503050406030204" pitchFamily="18" charset="0"/>
                          </a:rPr>
                          <m:t>0+0.00005</m:t>
                        </m:r>
                      </m:den>
                    </m:f>
                  </m:oMath>
                </a14:m>
                <a:r>
                  <a:rPr lang="en-US" sz="1800" dirty="0"/>
                  <a:t>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012" y="1524000"/>
                <a:ext cx="8561388" cy="4114800"/>
              </a:xfrm>
              <a:blipFill>
                <a:blip r:embed="rId2"/>
                <a:stretch>
                  <a:fillRect l="-641" t="-889" b="-82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75CE681-1A4D-4E07-A45B-BEF4979539EC}"/>
              </a:ext>
            </a:extLst>
          </p:cNvPr>
          <p:cNvSpPr>
            <a:spLocks noGrp="1"/>
          </p:cNvSpPr>
          <p:nvPr>
            <p:ph type="sldNum" sz="quarter" idx="4"/>
          </p:nvPr>
        </p:nvSpPr>
        <p:spPr/>
        <p:txBody>
          <a:bodyPr/>
          <a:lstStyle/>
          <a:p>
            <a:fld id="{A99B023C-8B4C-4F85-AF05-F5A2E6966B7E}" type="slidenum">
              <a:rPr lang="en-US" smtClean="0"/>
              <a:pPr/>
              <a:t>63</a:t>
            </a:fld>
            <a:endParaRPr lang="en-US" dirty="0"/>
          </a:p>
        </p:txBody>
      </p:sp>
    </p:spTree>
    <p:extLst>
      <p:ext uri="{BB962C8B-B14F-4D97-AF65-F5344CB8AC3E}">
        <p14:creationId xmlns:p14="http://schemas.microsoft.com/office/powerpoint/2010/main" val="1459762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correction </a:t>
            </a:r>
            <a:r>
              <a:rPr lang="en-US" sz="2800" i="1" dirty="0"/>
              <a:t>(cont.)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524000"/>
                <a:ext cx="8991600" cy="4114800"/>
              </a:xfrm>
            </p:spPr>
            <p:txBody>
              <a:bodyPr/>
              <a:lstStyle/>
              <a:p>
                <a:pPr marL="0" indent="0">
                  <a:buNone/>
                </a:pPr>
                <a:r>
                  <a:rPr lang="en-US" sz="1800" dirty="0"/>
                  <a:t>Because probabilities in the Naive Bayes formula are multiplied in a chain, the 0 value causes the posterior probability of spam to be zero, allowing the word Groceries to overrule all of the other evidence. This does not seem right! In general, it is statistically a bad idea to estimate the probability of some event to be zero just because you haven't seen it before in your training set.</a:t>
                </a:r>
              </a:p>
              <a:p>
                <a:pPr marL="0" indent="0">
                  <a:buNone/>
                </a:pPr>
                <a:r>
                  <a:rPr lang="en-US" sz="1800" dirty="0"/>
                  <a:t>The solution to having zero values in the chain formula is  called the Laplace estimator. The idea of the Laplace estimator rests on the assumption that our training set is so large that adding one to each count would only make a negligible difference in the estimated probabilities, yet would avoid the case of zero probability values. </a:t>
                </a:r>
              </a:p>
              <a:p>
                <a:pPr marL="0" indent="0">
                  <a:buNone/>
                </a:pPr>
                <a:r>
                  <a:rPr lang="en-US" sz="1800" dirty="0"/>
                  <a:t>The formula for the Laplace estimator is:</a:t>
                </a:r>
              </a:p>
              <a:p>
                <a:pPr marL="0" indent="0">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𝑜𝑙𝑑</m:t>
                          </m:r>
                          <m:r>
                            <a:rPr lang="en-US" sz="1800" b="0" i="1" smtClean="0">
                              <a:latin typeface="Cambria Math" panose="02040503050406030204" pitchFamily="18" charset="0"/>
                            </a:rPr>
                            <m:t> </m:t>
                          </m:r>
                          <m:r>
                            <a:rPr lang="en-US" sz="1800" b="0" i="1" smtClean="0">
                              <a:latin typeface="Cambria Math" panose="02040503050406030204" pitchFamily="18" charset="0"/>
                            </a:rPr>
                            <m:t>𝑛𝑢𝑚𝑒𝑟𝑎𝑡𝑜𝑟</m:t>
                          </m:r>
                          <m:r>
                            <a:rPr lang="en-US" sz="1800" b="0" i="1" smtClean="0">
                              <a:latin typeface="Cambria Math" panose="02040503050406030204" pitchFamily="18" charset="0"/>
                            </a:rPr>
                            <m:t>+1</m:t>
                          </m:r>
                        </m:num>
                        <m:den>
                          <m:r>
                            <a:rPr lang="en-US" sz="1800" b="0" i="1" smtClean="0">
                              <a:latin typeface="Cambria Math" panose="02040503050406030204" pitchFamily="18" charset="0"/>
                            </a:rPr>
                            <m:t>𝑜𝑙𝑑</m:t>
                          </m:r>
                          <m:r>
                            <a:rPr lang="en-US" sz="1800" b="0" i="1" smtClean="0">
                              <a:latin typeface="Cambria Math" panose="02040503050406030204" pitchFamily="18" charset="0"/>
                            </a:rPr>
                            <m:t> </m:t>
                          </m:r>
                          <m:r>
                            <a:rPr lang="en-US" sz="1800" b="0" i="1" smtClean="0">
                              <a:latin typeface="Cambria Math" panose="02040503050406030204" pitchFamily="18" charset="0"/>
                            </a:rPr>
                            <m:t>𝑑𝑒𝑛𝑜𝑚𝑖𝑛𝑎𝑡𝑜𝑟</m:t>
                          </m:r>
                          <m:r>
                            <a:rPr lang="en-US" sz="1800" b="0" i="1" smtClean="0">
                              <a:latin typeface="Cambria Math" panose="02040503050406030204" pitchFamily="18" charset="0"/>
                            </a:rPr>
                            <m:t>+</m:t>
                          </m:r>
                          <m:r>
                            <a:rPr lang="en-US" sz="1800" b="0" i="1" smtClean="0">
                              <a:latin typeface="Cambria Math" panose="02040503050406030204" pitchFamily="18" charset="0"/>
                            </a:rPr>
                            <m:t>𝑤</m:t>
                          </m:r>
                        </m:den>
                      </m:f>
                    </m:oMath>
                  </m:oMathPara>
                </a14:m>
                <a:endParaRPr lang="en-US" sz="1800" dirty="0"/>
              </a:p>
              <a:p>
                <a:pPr marL="0" indent="0">
                  <a:buNone/>
                </a:pPr>
                <a:r>
                  <a:rPr lang="en-US" sz="1800" dirty="0"/>
                  <a:t>Where w is the number of features (4 in our example of spam filter). For example, the Laplace estimate for </a:t>
                </a:r>
                <a:br>
                  <a:rPr lang="en-US" sz="1800" dirty="0"/>
                </a:br>
                <a:r>
                  <a:rPr lang="en-US" sz="1800" dirty="0"/>
                  <a:t>P(Viagra | spam) is </a:t>
                </a:r>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4+1</m:t>
                        </m:r>
                      </m:num>
                      <m:den>
                        <m:r>
                          <a:rPr lang="en-US" sz="1800" b="0" i="1" smtClean="0">
                            <a:latin typeface="Cambria Math" panose="02040503050406030204" pitchFamily="18" charset="0"/>
                          </a:rPr>
                          <m:t>20+4</m:t>
                        </m:r>
                      </m:den>
                    </m:f>
                    <m:r>
                      <a:rPr lang="en-US" sz="1800" b="0" i="0" smtClean="0">
                        <a:latin typeface="Cambria Math" panose="02040503050406030204" pitchFamily="18" charset="0"/>
                      </a:rPr>
                      <m:t> </m:t>
                    </m:r>
                  </m:oMath>
                </a14:m>
                <a:r>
                  <a:rPr lang="en-US" sz="1800" dirty="0"/>
                  <a:t>=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m:t>
                        </m:r>
                      </m:num>
                      <m:den>
                        <m:r>
                          <a:rPr lang="en-US" sz="1800" b="0" i="1" smtClean="0">
                            <a:latin typeface="Cambria Math" panose="02040503050406030204" pitchFamily="18" charset="0"/>
                          </a:rPr>
                          <m:t>24</m:t>
                        </m:r>
                      </m:den>
                    </m:f>
                  </m:oMath>
                </a14:m>
                <a:r>
                  <a:rPr lang="en-US" sz="1800" b="0" dirty="0"/>
                  <a:t>. </a:t>
                </a:r>
              </a:p>
              <a:p>
                <a:pPr marL="0" indent="0">
                  <a:buNone/>
                </a:pPr>
                <a:r>
                  <a:rPr lang="en-US" sz="1800" dirty="0"/>
                  <a:t>In other words, we avoid having zero counts by adding one to the counts. This does not destroy too much probability estimates.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524000"/>
                <a:ext cx="8991600" cy="4114800"/>
              </a:xfrm>
              <a:blipFill rotWithShape="0">
                <a:blip r:embed="rId2"/>
                <a:stretch>
                  <a:fillRect l="-678" t="-889" r="-1288" b="-26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F061D64-BA85-40BD-88AA-E2946B0A950C}"/>
              </a:ext>
            </a:extLst>
          </p:cNvPr>
          <p:cNvSpPr>
            <a:spLocks noGrp="1"/>
          </p:cNvSpPr>
          <p:nvPr>
            <p:ph type="sldNum" sz="quarter" idx="4"/>
          </p:nvPr>
        </p:nvSpPr>
        <p:spPr/>
        <p:txBody>
          <a:bodyPr/>
          <a:lstStyle/>
          <a:p>
            <a:fld id="{A99B023C-8B4C-4F85-AF05-F5A2E6966B7E}" type="slidenum">
              <a:rPr lang="en-US" smtClean="0"/>
              <a:pPr/>
              <a:t>64</a:t>
            </a:fld>
            <a:endParaRPr lang="en-US" dirty="0"/>
          </a:p>
        </p:txBody>
      </p:sp>
    </p:spTree>
    <p:extLst>
      <p:ext uri="{BB962C8B-B14F-4D97-AF65-F5344CB8AC3E}">
        <p14:creationId xmlns:p14="http://schemas.microsoft.com/office/powerpoint/2010/main" val="2722542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Laplacian correction </a:t>
            </a:r>
            <a:r>
              <a:rPr lang="en-US" sz="2800" i="1" dirty="0"/>
              <a:t>(cont.)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946275"/>
                <a:ext cx="8713788" cy="4114800"/>
              </a:xfrm>
            </p:spPr>
            <p:txBody>
              <a:bodyPr/>
              <a:lstStyle/>
              <a:p>
                <a:pPr marL="0" indent="0">
                  <a:buNone/>
                </a:pPr>
                <a:r>
                  <a:rPr lang="en-US" sz="1800" dirty="0"/>
                  <a:t>Using the Laplace estimates, we get:</a:t>
                </a:r>
              </a:p>
              <a:p>
                <a:pPr marL="0" indent="0">
                  <a:buNone/>
                </a:pPr>
                <a:r>
                  <a:rPr lang="en-US" sz="1800" dirty="0"/>
                  <a:t>P(W</a:t>
                </a:r>
                <a:r>
                  <a:rPr lang="en-US" sz="1800" baseline="-25000" dirty="0"/>
                  <a:t>1</a:t>
                </a:r>
                <a:r>
                  <a:rPr lang="en-US" sz="1800" dirty="0"/>
                  <a:t>|spam)*P(W</a:t>
                </a:r>
                <a:r>
                  <a:rPr lang="en-US" sz="1800" baseline="-25000" dirty="0"/>
                  <a:t>2</a:t>
                </a:r>
                <a:r>
                  <a:rPr lang="en-US" sz="1800" dirty="0"/>
                  <a:t>|spam)*P(W</a:t>
                </a:r>
                <a:r>
                  <a:rPr lang="en-US" sz="1800" baseline="-25000" dirty="0"/>
                  <a:t>3</a:t>
                </a:r>
                <a:r>
                  <a:rPr lang="en-US" sz="1800" dirty="0"/>
                  <a:t>|spam)*P(W</a:t>
                </a:r>
                <a:r>
                  <a:rPr lang="en-US" sz="1800" baseline="-25000" dirty="0"/>
                  <a:t>4</a:t>
                </a:r>
                <a:r>
                  <a:rPr lang="en-US" sz="1800" dirty="0"/>
                  <a:t>|spam)*P(spam)=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5</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11</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13</m:t>
                        </m:r>
                      </m:num>
                      <m:den>
                        <m:r>
                          <a:rPr lang="en-US" sz="1800" b="0" i="1" smtClean="0">
                            <a:latin typeface="Cambria Math" panose="02040503050406030204" pitchFamily="18" charset="0"/>
                          </a:rPr>
                          <m:t>24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m:t>
                        </m:r>
                      </m:num>
                      <m:den>
                        <m:r>
                          <a:rPr lang="en-US" sz="1800" b="0" i="1" smtClean="0">
                            <a:latin typeface="Cambria Math" panose="02040503050406030204" pitchFamily="18" charset="0"/>
                          </a:rPr>
                          <m:t>100</m:t>
                        </m:r>
                      </m:den>
                    </m:f>
                  </m:oMath>
                </a14:m>
                <a:r>
                  <a:rPr lang="en-US" sz="1800" dirty="0"/>
                  <a:t> = 0.0004</a:t>
                </a:r>
              </a:p>
              <a:p>
                <a:pPr marL="0" indent="0">
                  <a:buNone/>
                </a:pPr>
                <a:r>
                  <a:rPr lang="en-US" sz="1800" dirty="0"/>
                  <a:t>P(W</a:t>
                </a:r>
                <a:r>
                  <a:rPr lang="en-US" sz="1800" baseline="-25000" dirty="0"/>
                  <a:t>1</a:t>
                </a:r>
                <a:r>
                  <a:rPr lang="en-US" sz="1800" dirty="0"/>
                  <a:t>|ham)*P(W</a:t>
                </a:r>
                <a:r>
                  <a:rPr lang="en-US" sz="1800" baseline="-25000" dirty="0"/>
                  <a:t>2</a:t>
                </a:r>
                <a:r>
                  <a:rPr lang="en-US" sz="1800" dirty="0"/>
                  <a:t>|ham)*P(W</a:t>
                </a:r>
                <a:r>
                  <a:rPr lang="en-US" sz="1800" baseline="-25000" dirty="0"/>
                  <a:t>3</a:t>
                </a:r>
                <a:r>
                  <a:rPr lang="en-US" sz="1800" dirty="0"/>
                  <a:t>|ham)*P(W</a:t>
                </a:r>
                <a:r>
                  <a:rPr lang="en-US" sz="1800" baseline="-25000" dirty="0"/>
                  <a:t>4</a:t>
                </a:r>
                <a:r>
                  <a:rPr lang="en-US" sz="1800" dirty="0"/>
                  <a:t>|ham)*P(ham)=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84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m:t>
                        </m:r>
                      </m:num>
                      <m:den>
                        <m:r>
                          <a:rPr lang="en-US" sz="1800" b="0" i="1" smtClean="0">
                            <a:latin typeface="Cambria Math" panose="02040503050406030204" pitchFamily="18" charset="0"/>
                          </a:rPr>
                          <m:t>84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num>
                      <m:den>
                        <m:r>
                          <a:rPr lang="en-US" sz="1800" b="0" i="1" smtClean="0">
                            <a:latin typeface="Cambria Math" panose="02040503050406030204" pitchFamily="18" charset="0"/>
                          </a:rPr>
                          <m:t>84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m:t>
                        </m:r>
                      </m:num>
                      <m:den>
                        <m:r>
                          <a:rPr lang="en-US" sz="1800" b="0" i="1" smtClean="0">
                            <a:latin typeface="Cambria Math" panose="02040503050406030204" pitchFamily="18" charset="0"/>
                          </a:rPr>
                          <m:t>84</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80</m:t>
                        </m:r>
                      </m:num>
                      <m:den>
                        <m:r>
                          <a:rPr lang="en-US" sz="1800" b="0" i="1" smtClean="0">
                            <a:latin typeface="Cambria Math" panose="02040503050406030204" pitchFamily="18" charset="0"/>
                          </a:rPr>
                          <m:t>100</m:t>
                        </m:r>
                      </m:den>
                    </m:f>
                  </m:oMath>
                </a14:m>
                <a:r>
                  <a:rPr lang="en-US" sz="1800" b="0" dirty="0"/>
                  <a:t> = 0.0001</a:t>
                </a:r>
              </a:p>
              <a:p>
                <a:pPr marL="0" indent="0">
                  <a:buNone/>
                </a:pPr>
                <a:r>
                  <a:rPr lang="en-US" sz="1800" dirty="0"/>
                  <a:t>Therefore,</a:t>
                </a:r>
              </a:p>
              <a:p>
                <a:pPr marL="0" indent="0">
                  <a:buNone/>
                </a:pPr>
                <a:r>
                  <a:rPr lang="en-US" sz="1800" b="0" dirty="0"/>
                  <a:t>P(spam |W</a:t>
                </a:r>
                <a:r>
                  <a:rPr lang="en-US" sz="1800" b="0" baseline="-25000" dirty="0"/>
                  <a:t>1</a:t>
                </a:r>
                <a:r>
                  <a:rPr lang="en-US" sz="1800" b="0" dirty="0"/>
                  <a:t>, W</a:t>
                </a:r>
                <a:r>
                  <a:rPr lang="en-US" sz="1800" b="0" baseline="-25000" dirty="0"/>
                  <a:t>2</a:t>
                </a:r>
                <a:r>
                  <a:rPr lang="en-US" sz="1800" b="0" dirty="0"/>
                  <a:t>, W</a:t>
                </a:r>
                <a:r>
                  <a:rPr lang="en-US" sz="1800" b="0" baseline="-25000" dirty="0"/>
                  <a:t>3</a:t>
                </a:r>
                <a:r>
                  <a:rPr lang="en-US" sz="1800" b="0" dirty="0"/>
                  <a:t>, W</a:t>
                </a:r>
                <a:r>
                  <a:rPr lang="en-US" sz="1800" b="0" baseline="-25000" dirty="0"/>
                  <a:t>4</a:t>
                </a:r>
                <a:r>
                  <a:rPr lang="en-US" sz="1800" b="0" dirty="0"/>
                  <a:t>) = </a:t>
                </a: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0.0004</m:t>
                        </m:r>
                      </m:num>
                      <m:den>
                        <m:r>
                          <a:rPr lang="en-US" sz="1800" b="0" i="1" smtClean="0">
                            <a:latin typeface="Cambria Math" panose="02040503050406030204" pitchFamily="18" charset="0"/>
                          </a:rPr>
                          <m:t>0.0004+0.0001</m:t>
                        </m:r>
                      </m:den>
                    </m:f>
                  </m:oMath>
                </a14:m>
                <a:r>
                  <a:rPr lang="en-US" sz="1800" b="0" dirty="0"/>
                  <a:t> = 0.80</a:t>
                </a:r>
              </a:p>
              <a:p>
                <a:pPr marL="0" indent="0">
                  <a:buNone/>
                </a:pPr>
                <a:r>
                  <a:rPr lang="en-US" sz="1800" dirty="0"/>
                  <a:t>P(ham |W</a:t>
                </a:r>
                <a:r>
                  <a:rPr lang="en-US" sz="1800" baseline="-25000" dirty="0"/>
                  <a:t>1</a:t>
                </a:r>
                <a:r>
                  <a:rPr lang="en-US" sz="1800" dirty="0"/>
                  <a:t>, W</a:t>
                </a:r>
                <a:r>
                  <a:rPr lang="en-US" sz="1800" baseline="-25000" dirty="0"/>
                  <a:t>2</a:t>
                </a:r>
                <a:r>
                  <a:rPr lang="en-US" sz="1800" dirty="0"/>
                  <a:t>, W</a:t>
                </a:r>
                <a:r>
                  <a:rPr lang="en-US" sz="1800" baseline="-25000" dirty="0"/>
                  <a:t>3</a:t>
                </a:r>
                <a:r>
                  <a:rPr lang="en-US" sz="1800" dirty="0"/>
                  <a:t>, W</a:t>
                </a:r>
                <a:r>
                  <a:rPr lang="en-US" sz="1800" baseline="-25000" dirty="0"/>
                  <a:t>4</a:t>
                </a:r>
                <a:r>
                  <a:rPr lang="en-US" sz="1800" dirty="0"/>
                  <a:t>) =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0.000</m:t>
                        </m:r>
                        <m:r>
                          <a:rPr lang="en-US" sz="1800" b="0" i="1" smtClean="0">
                            <a:latin typeface="Cambria Math" panose="02040503050406030204" pitchFamily="18" charset="0"/>
                          </a:rPr>
                          <m:t>1</m:t>
                        </m:r>
                      </m:num>
                      <m:den>
                        <m:r>
                          <a:rPr lang="en-US" sz="1800" i="1">
                            <a:latin typeface="Cambria Math" panose="02040503050406030204" pitchFamily="18" charset="0"/>
                          </a:rPr>
                          <m:t>0.0004+0.0001</m:t>
                        </m:r>
                      </m:den>
                    </m:f>
                  </m:oMath>
                </a14:m>
                <a:r>
                  <a:rPr lang="en-US" sz="1800" dirty="0"/>
                  <a:t> = 0.20</a:t>
                </a:r>
              </a:p>
              <a:p>
                <a:pPr marL="0" indent="0">
                  <a:buNone/>
                </a:pPr>
                <a:r>
                  <a:rPr lang="en-US" sz="1800" dirty="0"/>
                  <a:t>As a result, the message must be classified as spam.</a:t>
                </a:r>
              </a:p>
              <a:p>
                <a:pPr marL="0" indent="0">
                  <a:buNone/>
                </a:pPr>
                <a:endParaRPr lang="en-US" sz="1800" b="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946275"/>
                <a:ext cx="8713788" cy="4114800"/>
              </a:xfrm>
              <a:blipFill rotWithShape="0">
                <a:blip r:embed="rId2"/>
                <a:stretch>
                  <a:fillRect l="-700" t="-889" r="-3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D80E-A865-49B1-AC94-9F73EB82D40E}"/>
              </a:ext>
            </a:extLst>
          </p:cNvPr>
          <p:cNvSpPr>
            <a:spLocks noGrp="1"/>
          </p:cNvSpPr>
          <p:nvPr>
            <p:ph type="sldNum" sz="quarter" idx="4"/>
          </p:nvPr>
        </p:nvSpPr>
        <p:spPr/>
        <p:txBody>
          <a:bodyPr/>
          <a:lstStyle/>
          <a:p>
            <a:fld id="{A99B023C-8B4C-4F85-AF05-F5A2E6966B7E}" type="slidenum">
              <a:rPr lang="en-US" smtClean="0"/>
              <a:pPr/>
              <a:t>65</a:t>
            </a:fld>
            <a:endParaRPr lang="en-US" dirty="0"/>
          </a:p>
        </p:txBody>
      </p:sp>
    </p:spTree>
    <p:extLst>
      <p:ext uri="{BB962C8B-B14F-4D97-AF65-F5344CB8AC3E}">
        <p14:creationId xmlns:p14="http://schemas.microsoft.com/office/powerpoint/2010/main" val="1875960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numeric features with Naive Bayes</a:t>
            </a:r>
          </a:p>
        </p:txBody>
      </p:sp>
      <p:sp>
        <p:nvSpPr>
          <p:cNvPr id="3" name="Content Placeholder 2"/>
          <p:cNvSpPr>
            <a:spLocks noGrp="1"/>
          </p:cNvSpPr>
          <p:nvPr>
            <p:ph idx="1"/>
          </p:nvPr>
        </p:nvSpPr>
        <p:spPr>
          <a:xfrm>
            <a:off x="113688" y="1447800"/>
            <a:ext cx="8801712" cy="4114800"/>
          </a:xfrm>
        </p:spPr>
        <p:txBody>
          <a:bodyPr/>
          <a:lstStyle/>
          <a:p>
            <a:pPr marL="0" indent="0">
              <a:buNone/>
            </a:pPr>
            <a:r>
              <a:rPr lang="en-US" sz="1800" dirty="0"/>
              <a:t>Because Naive Bayes uses frequency tables to learn the data, each feature must be categorical in order to create the combinations of class and feature values comprising of the matrix. Since numeric features do not have categories of values, Naive Bayes does not work directly with numeric data.</a:t>
            </a:r>
          </a:p>
          <a:p>
            <a:pPr marL="0" indent="0">
              <a:buNone/>
            </a:pPr>
            <a:r>
              <a:rPr lang="en-US" sz="1800" dirty="0"/>
              <a:t>One possibility is to </a:t>
            </a:r>
            <a:r>
              <a:rPr lang="en-US" sz="1800" i="1" dirty="0"/>
              <a:t>discretize</a:t>
            </a:r>
            <a:r>
              <a:rPr lang="en-US" sz="1800" dirty="0"/>
              <a:t>, i.e., divide the range of all numeric values onto multiple intervals. Suppose we get ourselves a separate bin for each of these intervals, and place a little black ball into the </a:t>
            </a:r>
            <a:r>
              <a:rPr lang="en-US" sz="1800" i="1" dirty="0" err="1"/>
              <a:t>i</a:t>
            </a:r>
            <a:r>
              <a:rPr lang="en-US" sz="1800" dirty="0" err="1"/>
              <a:t>-th</a:t>
            </a:r>
            <a:r>
              <a:rPr lang="en-US" sz="1800" dirty="0"/>
              <a:t> bin for each training example whose value falls into the </a:t>
            </a:r>
            <a:r>
              <a:rPr lang="en-US" sz="1800" i="1" dirty="0" err="1"/>
              <a:t>i</a:t>
            </a:r>
            <a:r>
              <a:rPr lang="en-US" sz="1800" dirty="0" err="1"/>
              <a:t>-th</a:t>
            </a:r>
            <a:r>
              <a:rPr lang="en-US" sz="1800" dirty="0"/>
              <a:t> interval. Then, we will reach the following situation:</a:t>
            </a:r>
          </a:p>
          <a:p>
            <a:pPr marL="0" indent="0">
              <a:buNone/>
            </a:pPr>
            <a:endParaRPr lang="en-US" sz="1800" dirty="0"/>
          </a:p>
        </p:txBody>
      </p:sp>
      <p:pic>
        <p:nvPicPr>
          <p:cNvPr id="4" name="Picture 3"/>
          <p:cNvPicPr>
            <a:picLocks noChangeAspect="1"/>
          </p:cNvPicPr>
          <p:nvPr/>
        </p:nvPicPr>
        <p:blipFill>
          <a:blip r:embed="rId2"/>
          <a:stretch>
            <a:fillRect/>
          </a:stretch>
        </p:blipFill>
        <p:spPr>
          <a:xfrm>
            <a:off x="2286000" y="3886200"/>
            <a:ext cx="3969382" cy="2743200"/>
          </a:xfrm>
          <a:prstGeom prst="rect">
            <a:avLst/>
          </a:prstGeom>
        </p:spPr>
      </p:pic>
      <p:sp>
        <p:nvSpPr>
          <p:cNvPr id="5" name="Slide Number Placeholder 4">
            <a:extLst>
              <a:ext uri="{FF2B5EF4-FFF2-40B4-BE49-F238E27FC236}">
                <a16:creationId xmlns:a16="http://schemas.microsoft.com/office/drawing/2014/main" id="{99873B07-2B69-4F18-B928-A4A4495323B4}"/>
              </a:ext>
            </a:extLst>
          </p:cNvPr>
          <p:cNvSpPr>
            <a:spLocks noGrp="1"/>
          </p:cNvSpPr>
          <p:nvPr>
            <p:ph type="sldNum" sz="quarter" idx="4"/>
          </p:nvPr>
        </p:nvSpPr>
        <p:spPr/>
        <p:txBody>
          <a:bodyPr/>
          <a:lstStyle/>
          <a:p>
            <a:fld id="{A99B023C-8B4C-4F85-AF05-F5A2E6966B7E}" type="slidenum">
              <a:rPr lang="en-US" smtClean="0"/>
              <a:pPr/>
              <a:t>66</a:t>
            </a:fld>
            <a:endParaRPr lang="en-US" dirty="0"/>
          </a:p>
        </p:txBody>
      </p:sp>
    </p:spTree>
    <p:extLst>
      <p:ext uri="{BB962C8B-B14F-4D97-AF65-F5344CB8AC3E}">
        <p14:creationId xmlns:p14="http://schemas.microsoft.com/office/powerpoint/2010/main" val="3296973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numeric features with Naive Bayes </a:t>
            </a:r>
            <a:r>
              <a:rPr lang="en-US" i="1" dirty="0"/>
              <a:t>(cont.)</a:t>
            </a:r>
          </a:p>
        </p:txBody>
      </p:sp>
      <p:sp>
        <p:nvSpPr>
          <p:cNvPr id="3" name="Content Placeholder 2"/>
          <p:cNvSpPr>
            <a:spLocks noGrp="1"/>
          </p:cNvSpPr>
          <p:nvPr>
            <p:ph idx="1"/>
          </p:nvPr>
        </p:nvSpPr>
        <p:spPr>
          <a:xfrm>
            <a:off x="685800" y="1946275"/>
            <a:ext cx="8256588" cy="4114800"/>
          </a:xfrm>
        </p:spPr>
        <p:txBody>
          <a:bodyPr/>
          <a:lstStyle/>
          <a:p>
            <a:pPr marL="0" indent="0">
              <a:buNone/>
            </a:pPr>
            <a:r>
              <a:rPr lang="en-US" sz="1800" dirty="0"/>
              <a:t>The upper part shows the bins, side by side and the </a:t>
            </a:r>
            <a:r>
              <a:rPr lang="en-US" sz="1800" i="1" dirty="0"/>
              <a:t>bottom </a:t>
            </a:r>
            <a:r>
              <a:rPr lang="en-US" sz="1800" dirty="0"/>
              <a:t>chart plots the histogram over the individual subintervals. </a:t>
            </a:r>
          </a:p>
          <a:p>
            <a:pPr marL="0" indent="0">
              <a:buNone/>
            </a:pPr>
            <a:r>
              <a:rPr lang="en-US" sz="1800" dirty="0"/>
              <a:t>If the training set is infinitely large, we can, theoretically speaking, keep reducing the lengths of the intervals until they become infinitesimally small. The result of the bin-filling exercise will then no longer be a step-function, but rather a continuous function, such as the one shown below, which could be used as an estimate of the probability density function of the training set data.</a:t>
            </a:r>
          </a:p>
        </p:txBody>
      </p:sp>
      <p:pic>
        <p:nvPicPr>
          <p:cNvPr id="4" name="Picture 3"/>
          <p:cNvPicPr>
            <a:picLocks noChangeAspect="1"/>
          </p:cNvPicPr>
          <p:nvPr/>
        </p:nvPicPr>
        <p:blipFill>
          <a:blip r:embed="rId2"/>
          <a:stretch>
            <a:fillRect/>
          </a:stretch>
        </p:blipFill>
        <p:spPr>
          <a:xfrm>
            <a:off x="1905000" y="4191000"/>
            <a:ext cx="4709394" cy="1600200"/>
          </a:xfrm>
          <a:prstGeom prst="rect">
            <a:avLst/>
          </a:prstGeom>
        </p:spPr>
      </p:pic>
      <p:sp>
        <p:nvSpPr>
          <p:cNvPr id="5" name="Slide Number Placeholder 4">
            <a:extLst>
              <a:ext uri="{FF2B5EF4-FFF2-40B4-BE49-F238E27FC236}">
                <a16:creationId xmlns:a16="http://schemas.microsoft.com/office/drawing/2014/main" id="{D66DD804-FE54-44A8-93F7-812FFFE49833}"/>
              </a:ext>
            </a:extLst>
          </p:cNvPr>
          <p:cNvSpPr>
            <a:spLocks noGrp="1"/>
          </p:cNvSpPr>
          <p:nvPr>
            <p:ph type="sldNum" sz="quarter" idx="4"/>
          </p:nvPr>
        </p:nvSpPr>
        <p:spPr/>
        <p:txBody>
          <a:bodyPr/>
          <a:lstStyle/>
          <a:p>
            <a:fld id="{A99B023C-8B4C-4F85-AF05-F5A2E6966B7E}" type="slidenum">
              <a:rPr lang="en-US" smtClean="0"/>
              <a:pPr/>
              <a:t>67</a:t>
            </a:fld>
            <a:endParaRPr lang="en-US" dirty="0"/>
          </a:p>
        </p:txBody>
      </p:sp>
    </p:spTree>
    <p:extLst>
      <p:ext uri="{BB962C8B-B14F-4D97-AF65-F5344CB8AC3E}">
        <p14:creationId xmlns:p14="http://schemas.microsoft.com/office/powerpoint/2010/main" val="3277134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772400" cy="1143000"/>
          </a:xfrm>
        </p:spPr>
        <p:txBody>
          <a:bodyPr/>
          <a:lstStyle/>
          <a:p>
            <a:r>
              <a:rPr lang="en-US" dirty="0"/>
              <a:t>Mobile phone spam filter</a:t>
            </a:r>
          </a:p>
        </p:txBody>
      </p:sp>
      <p:sp>
        <p:nvSpPr>
          <p:cNvPr id="3" name="Content Placeholder 2"/>
          <p:cNvSpPr>
            <a:spLocks noGrp="1"/>
          </p:cNvSpPr>
          <p:nvPr>
            <p:ph idx="1"/>
          </p:nvPr>
        </p:nvSpPr>
        <p:spPr>
          <a:xfrm>
            <a:off x="228600" y="762000"/>
            <a:ext cx="8991600" cy="4114800"/>
          </a:xfrm>
        </p:spPr>
        <p:txBody>
          <a:bodyPr/>
          <a:lstStyle/>
          <a:p>
            <a:pPr marL="0" indent="0">
              <a:buNone/>
            </a:pPr>
            <a:r>
              <a:rPr lang="en-US" sz="1700" dirty="0"/>
              <a:t>In the rest of this lecture, we will show how to use Naïve Bayes and R to train and test a mobile phone spam filter.  Download the dataset from Blackboard and store it into your working directory. Then, read the data and store it into </a:t>
            </a:r>
            <a:r>
              <a:rPr lang="en-US" sz="1700" dirty="0" err="1"/>
              <a:t>sms_raw</a:t>
            </a:r>
            <a:r>
              <a:rPr lang="en-US" sz="1700" dirty="0"/>
              <a:t> variable as a data frame:</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sms_raw</a:t>
            </a:r>
            <a:r>
              <a:rPr lang="en-US" sz="1600" dirty="0">
                <a:latin typeface="Courier New" panose="02070309020205020404" pitchFamily="49" charset="0"/>
                <a:cs typeface="Courier New" panose="02070309020205020404" pitchFamily="49" charset="0"/>
              </a:rPr>
              <a:t> &lt;- read.csv("sms_spam.csv", </a:t>
            </a:r>
            <a:r>
              <a:rPr lang="en-US" sz="1600" dirty="0" err="1">
                <a:latin typeface="Courier New" panose="02070309020205020404" pitchFamily="49" charset="0"/>
                <a:cs typeface="Courier New" panose="02070309020205020404" pitchFamily="49" charset="0"/>
              </a:rPr>
              <a:t>stringsAsFactors</a:t>
            </a:r>
            <a:r>
              <a:rPr lang="en-US" sz="1600" dirty="0">
                <a:latin typeface="Courier New" panose="02070309020205020404" pitchFamily="49" charset="0"/>
                <a:cs typeface="Courier New" panose="02070309020205020404" pitchFamily="49" charset="0"/>
              </a:rPr>
              <a:t> = FALSE)</a:t>
            </a:r>
          </a:p>
          <a:p>
            <a:pPr marL="0" indent="0">
              <a:buNone/>
            </a:pPr>
            <a:r>
              <a:rPr lang="en-US" sz="1700" dirty="0"/>
              <a:t>We can get a brief look at the dataset using the </a:t>
            </a:r>
            <a:r>
              <a:rPr lang="en-US" sz="1700" i="1" dirty="0" err="1"/>
              <a:t>str</a:t>
            </a:r>
            <a:r>
              <a:rPr lang="en-US" sz="1700" i="1" dirty="0"/>
              <a:t>() </a:t>
            </a:r>
            <a:r>
              <a:rPr lang="en-US" sz="1700" dirty="0"/>
              <a:t>function:</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str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sms_raw</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data.frame</a:t>
            </a:r>
            <a:r>
              <a:rPr lang="en-US" sz="1600" dirty="0">
                <a:latin typeface="Courier New" panose="02070309020205020404" pitchFamily="49" charset="0"/>
                <a:cs typeface="Courier New" panose="02070309020205020404" pitchFamily="49" charset="0"/>
              </a:rPr>
              <a:t>':   5559 obs. of  2 variables:</a:t>
            </a:r>
          </a:p>
          <a:p>
            <a:pPr marL="0" indent="0">
              <a:buNone/>
            </a:pPr>
            <a:r>
              <a:rPr lang="en-US" sz="1600" dirty="0">
                <a:latin typeface="Courier New" panose="02070309020205020404" pitchFamily="49" charset="0"/>
                <a:cs typeface="Courier New" panose="02070309020205020404" pitchFamily="49" charset="0"/>
              </a:rPr>
              <a:t> $ type: </a:t>
            </a:r>
            <a:r>
              <a:rPr lang="en-US" sz="1600" dirty="0" err="1">
                <a:latin typeface="Courier New" panose="02070309020205020404" pitchFamily="49" charset="0"/>
                <a:cs typeface="Courier New" panose="02070309020205020404" pitchFamily="49" charset="0"/>
              </a:rPr>
              <a:t>chr</a:t>
            </a:r>
            <a:r>
              <a:rPr lang="en-US" sz="1600" dirty="0">
                <a:latin typeface="Courier New" panose="02070309020205020404" pitchFamily="49" charset="0"/>
                <a:cs typeface="Courier New" panose="02070309020205020404" pitchFamily="49" charset="0"/>
              </a:rPr>
              <a:t>  "ham" "ham" "ham" "spam" ...</a:t>
            </a:r>
          </a:p>
          <a:p>
            <a:pPr marL="0" indent="0">
              <a:buNone/>
            </a:pPr>
            <a:r>
              <a:rPr lang="en-US" sz="1600" dirty="0">
                <a:latin typeface="Courier New" panose="02070309020205020404" pitchFamily="49" charset="0"/>
                <a:cs typeface="Courier New" panose="02070309020205020404" pitchFamily="49" charset="0"/>
              </a:rPr>
              <a:t> $ text: </a:t>
            </a:r>
            <a:r>
              <a:rPr lang="en-US" sz="1600" dirty="0" err="1">
                <a:latin typeface="Courier New" panose="02070309020205020404" pitchFamily="49" charset="0"/>
                <a:cs typeface="Courier New" panose="02070309020205020404" pitchFamily="49" charset="0"/>
              </a:rPr>
              <a:t>chr</a:t>
            </a:r>
            <a:r>
              <a:rPr lang="en-US" sz="1600" dirty="0">
                <a:latin typeface="Courier New" panose="02070309020205020404" pitchFamily="49" charset="0"/>
                <a:cs typeface="Courier New" panose="02070309020205020404" pitchFamily="49" charset="0"/>
              </a:rPr>
              <a:t>  "Hope you are having a good week. Just checking in" "</a:t>
            </a:r>
            <a:r>
              <a:rPr lang="en-US" sz="1600" dirty="0" err="1">
                <a:latin typeface="Courier New" panose="02070309020205020404" pitchFamily="49" charset="0"/>
                <a:cs typeface="Courier New" panose="02070309020205020404" pitchFamily="49" charset="0"/>
              </a:rPr>
              <a:t>K..give</a:t>
            </a:r>
            <a:r>
              <a:rPr lang="en-US" sz="1600" dirty="0">
                <a:latin typeface="Courier New" panose="02070309020205020404" pitchFamily="49" charset="0"/>
                <a:cs typeface="Courier New" panose="02070309020205020404" pitchFamily="49" charset="0"/>
              </a:rPr>
              <a:t> back my thanks." "Am also doing in </a:t>
            </a:r>
            <a:r>
              <a:rPr lang="en-US" sz="1600" dirty="0" err="1">
                <a:latin typeface="Courier New" panose="02070309020205020404" pitchFamily="49" charset="0"/>
                <a:cs typeface="Courier New" panose="02070309020205020404" pitchFamily="49" charset="0"/>
              </a:rPr>
              <a:t>cbe</a:t>
            </a:r>
            <a:r>
              <a:rPr lang="en-US" sz="1600" dirty="0">
                <a:latin typeface="Courier New" panose="02070309020205020404" pitchFamily="49" charset="0"/>
                <a:cs typeface="Courier New" panose="02070309020205020404" pitchFamily="49" charset="0"/>
              </a:rPr>
              <a:t> only. But have to pay." "complimentary 4 STAR Ibiza Holiday or £10,000 cash needs your URGENT collection. 09066364349 NOW from Landline not to lose out"| truncated ...</a:t>
            </a:r>
          </a:p>
          <a:p>
            <a:pPr marL="0" indent="0">
              <a:buNone/>
            </a:pPr>
            <a:r>
              <a:rPr lang="en-US" sz="1700" dirty="0"/>
              <a:t>The dataset contains 5559 messages labeled “ham” or “spam”. The</a:t>
            </a:r>
            <a:r>
              <a:rPr lang="en-US" sz="1700" i="1" dirty="0"/>
              <a:t> text </a:t>
            </a:r>
            <a:r>
              <a:rPr lang="en-US" sz="1700" dirty="0"/>
              <a:t>element stores the raw messages. Since the labels are character strings, it is good to convert them into factors:</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sms_raw$type</a:t>
            </a:r>
            <a:r>
              <a:rPr lang="en-US" sz="1600" dirty="0">
                <a:latin typeface="Courier New" panose="02070309020205020404" pitchFamily="49" charset="0"/>
                <a:cs typeface="Courier New" panose="02070309020205020404" pitchFamily="49" charset="0"/>
              </a:rPr>
              <a:t> &lt;- factor(</a:t>
            </a:r>
            <a:r>
              <a:rPr lang="en-US" sz="1600" dirty="0" err="1">
                <a:latin typeface="Courier New" panose="02070309020205020404" pitchFamily="49" charset="0"/>
                <a:cs typeface="Courier New" panose="02070309020205020404" pitchFamily="49" charset="0"/>
              </a:rPr>
              <a:t>sms_raw$type</a:t>
            </a:r>
            <a:r>
              <a:rPr lang="en-US" sz="1600" dirty="0"/>
              <a:t>)</a:t>
            </a:r>
          </a:p>
          <a:p>
            <a:pPr marL="0" indent="0">
              <a:buNone/>
            </a:pPr>
            <a:r>
              <a:rPr lang="en-US" sz="1700" dirty="0"/>
              <a:t>Using the </a:t>
            </a:r>
            <a:r>
              <a:rPr lang="en-US" sz="1700" i="1" dirty="0"/>
              <a:t>table() </a:t>
            </a:r>
            <a:r>
              <a:rPr lang="en-US" sz="1700" dirty="0"/>
              <a:t>function we can see that 747 of SMS messages in our data were labeled as spam:</a:t>
            </a:r>
          </a:p>
          <a:p>
            <a:pPr marL="0" indent="0">
              <a:buNone/>
            </a:pPr>
            <a:r>
              <a:rPr lang="en-US" sz="1600" dirty="0">
                <a:latin typeface="Courier New" panose="02070309020205020404" pitchFamily="49" charset="0"/>
                <a:cs typeface="Courier New" panose="02070309020205020404" pitchFamily="49" charset="0"/>
              </a:rPr>
              <a:t>&gt; table(</a:t>
            </a:r>
            <a:r>
              <a:rPr lang="en-US" sz="1600" dirty="0" err="1">
                <a:latin typeface="Courier New" panose="02070309020205020404" pitchFamily="49" charset="0"/>
                <a:cs typeface="Courier New" panose="02070309020205020404" pitchFamily="49" charset="0"/>
              </a:rPr>
              <a:t>sms_raw$type</a:t>
            </a:r>
            <a:r>
              <a:rPr lang="en-US" sz="1600" dirty="0">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 ham spam </a:t>
            </a:r>
          </a:p>
          <a:p>
            <a:pPr marL="0" indent="0">
              <a:buNone/>
            </a:pPr>
            <a:r>
              <a:rPr lang="en-US" sz="1600" dirty="0">
                <a:latin typeface="Courier New" panose="02070309020205020404" pitchFamily="49" charset="0"/>
                <a:cs typeface="Courier New" panose="02070309020205020404" pitchFamily="49" charset="0"/>
              </a:rPr>
              <a:t>4812  747</a:t>
            </a:r>
          </a:p>
          <a:p>
            <a:pPr marL="0" indent="0">
              <a:buNone/>
            </a:pPr>
            <a:endParaRPr lang="en-US" sz="17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3C2A5828-2189-4C5F-8A28-5739336F1AD4}"/>
              </a:ext>
            </a:extLst>
          </p:cNvPr>
          <p:cNvSpPr>
            <a:spLocks noGrp="1"/>
          </p:cNvSpPr>
          <p:nvPr>
            <p:ph type="sldNum" sz="quarter" idx="4"/>
          </p:nvPr>
        </p:nvSpPr>
        <p:spPr/>
        <p:txBody>
          <a:bodyPr/>
          <a:lstStyle/>
          <a:p>
            <a:fld id="{A99B023C-8B4C-4F85-AF05-F5A2E6966B7E}" type="slidenum">
              <a:rPr lang="en-US" smtClean="0"/>
              <a:pPr/>
              <a:t>68</a:t>
            </a:fld>
            <a:endParaRPr lang="en-US" dirty="0"/>
          </a:p>
        </p:txBody>
      </p:sp>
    </p:spTree>
    <p:extLst>
      <p:ext uri="{BB962C8B-B14F-4D97-AF65-F5344CB8AC3E}">
        <p14:creationId xmlns:p14="http://schemas.microsoft.com/office/powerpoint/2010/main" val="107392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p>
        </p:txBody>
      </p:sp>
      <p:sp>
        <p:nvSpPr>
          <p:cNvPr id="3" name="Content Placeholder 2"/>
          <p:cNvSpPr>
            <a:spLocks noGrp="1"/>
          </p:cNvSpPr>
          <p:nvPr>
            <p:ph idx="1"/>
          </p:nvPr>
        </p:nvSpPr>
        <p:spPr>
          <a:xfrm>
            <a:off x="308292" y="1219200"/>
            <a:ext cx="8637588" cy="4114800"/>
          </a:xfrm>
        </p:spPr>
        <p:txBody>
          <a:bodyPr/>
          <a:lstStyle/>
          <a:p>
            <a:pPr marL="0" indent="0">
              <a:buNone/>
            </a:pPr>
            <a:r>
              <a:rPr lang="en-US" sz="1800" dirty="0"/>
              <a:t>Before we can create and run Bayes classifier, we need to preprocess text messages. For example, we need to delete punctuation and irrelevant words, such as “and”, “or”, “the”, etc. We also need to divide messages into words, extract words and build frequency tables. Most of the text processing functionality is provided in the package “tm” created by Ingo </a:t>
            </a:r>
            <a:r>
              <a:rPr lang="en-US" sz="1800" dirty="0" err="1"/>
              <a:t>Feinerer</a:t>
            </a:r>
            <a:r>
              <a:rPr lang="en-US" sz="1800" dirty="0"/>
              <a:t>. In order to use the package we must install and load it: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install.packages</a:t>
            </a:r>
            <a:r>
              <a:rPr lang="en-US" sz="1800" dirty="0">
                <a:latin typeface="Courier New" panose="02070309020205020404" pitchFamily="49" charset="0"/>
                <a:cs typeface="Courier New" panose="02070309020205020404" pitchFamily="49" charset="0"/>
              </a:rPr>
              <a:t>("tm")</a:t>
            </a:r>
          </a:p>
          <a:p>
            <a:pPr marL="0" indent="0">
              <a:buNone/>
            </a:pPr>
            <a:r>
              <a:rPr lang="en-US" sz="1800" dirty="0">
                <a:latin typeface="Courier New" panose="02070309020205020404" pitchFamily="49" charset="0"/>
                <a:cs typeface="Courier New" panose="02070309020205020404" pitchFamily="49" charset="0"/>
              </a:rPr>
              <a:t>&gt; library(tm)</a:t>
            </a:r>
          </a:p>
          <a:p>
            <a:pPr marL="0" indent="0">
              <a:buNone/>
            </a:pPr>
            <a:r>
              <a:rPr lang="en-US" sz="1800" dirty="0"/>
              <a:t>A short manual of how to use the package written by Ingo </a:t>
            </a:r>
            <a:r>
              <a:rPr lang="en-US" sz="1800" dirty="0" err="1"/>
              <a:t>Feinerer</a:t>
            </a:r>
            <a:r>
              <a:rPr lang="en-US" sz="1800" dirty="0"/>
              <a:t> can be obtained by running:</a:t>
            </a:r>
          </a:p>
          <a:p>
            <a:pPr marL="0" indent="0">
              <a:buNone/>
            </a:pPr>
            <a:r>
              <a:rPr lang="en-US" sz="1800" dirty="0">
                <a:latin typeface="Courier New" panose="02070309020205020404" pitchFamily="49" charset="0"/>
                <a:cs typeface="Courier New" panose="02070309020205020404" pitchFamily="49" charset="0"/>
              </a:rPr>
              <a:t>&gt; vignette("tm")</a:t>
            </a:r>
          </a:p>
          <a:p>
            <a:pPr marL="0" indent="0">
              <a:buNone/>
            </a:pPr>
            <a:r>
              <a:rPr lang="en-US" sz="1800" dirty="0"/>
              <a:t>NLP stands for Natural Language Processing and the tm package supports many NLP functions. In general, NLP is done on big text collections called corpora. You can create a corpus in tm using the </a:t>
            </a:r>
            <a:r>
              <a:rPr lang="en-US" sz="1800" i="1" dirty="0" err="1"/>
              <a:t>VCorpus</a:t>
            </a:r>
            <a:r>
              <a:rPr lang="en-US" sz="1800" i="1" dirty="0"/>
              <a:t>() </a:t>
            </a:r>
            <a:r>
              <a:rPr lang="en-US" sz="1800" dirty="0"/>
              <a:t>function, which creates “a volatile corpus”, i.e., a corpus which resides in working memory. The lifetime of a volatile corpus is the lifetime of the  R variable that refers to the corpus. In contrast, the </a:t>
            </a:r>
            <a:r>
              <a:rPr lang="en-US" sz="1800" i="1" dirty="0" err="1"/>
              <a:t>PCorups</a:t>
            </a:r>
            <a:r>
              <a:rPr lang="en-US" sz="1800" i="1" dirty="0"/>
              <a:t>() </a:t>
            </a:r>
            <a:r>
              <a:rPr lang="en-US" sz="1800" dirty="0"/>
              <a:t>function creates “ a permanent corpus”, which is stored in permanent memory. </a:t>
            </a:r>
          </a:p>
          <a:p>
            <a:pPr marL="0" indent="0">
              <a:buNone/>
            </a:pPr>
            <a:endParaRPr lang="en-US" sz="1800" dirty="0"/>
          </a:p>
        </p:txBody>
      </p:sp>
      <p:sp>
        <p:nvSpPr>
          <p:cNvPr id="4" name="Slide Number Placeholder 3">
            <a:extLst>
              <a:ext uri="{FF2B5EF4-FFF2-40B4-BE49-F238E27FC236}">
                <a16:creationId xmlns:a16="http://schemas.microsoft.com/office/drawing/2014/main" id="{70958923-F979-4A95-8D3F-832C0976D385}"/>
              </a:ext>
            </a:extLst>
          </p:cNvPr>
          <p:cNvSpPr>
            <a:spLocks noGrp="1"/>
          </p:cNvSpPr>
          <p:nvPr>
            <p:ph type="sldNum" sz="quarter" idx="4"/>
          </p:nvPr>
        </p:nvSpPr>
        <p:spPr/>
        <p:txBody>
          <a:bodyPr/>
          <a:lstStyle/>
          <a:p>
            <a:fld id="{A99B023C-8B4C-4F85-AF05-F5A2E6966B7E}" type="slidenum">
              <a:rPr lang="en-US" smtClean="0"/>
              <a:pPr/>
              <a:t>69</a:t>
            </a:fld>
            <a:endParaRPr lang="en-US" dirty="0"/>
          </a:p>
        </p:txBody>
      </p:sp>
    </p:spTree>
    <p:extLst>
      <p:ext uri="{BB962C8B-B14F-4D97-AF65-F5344CB8AC3E}">
        <p14:creationId xmlns:p14="http://schemas.microsoft.com/office/powerpoint/2010/main" val="206930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food classification </a:t>
            </a:r>
            <a:r>
              <a:rPr lang="en-US" sz="2800" i="1" dirty="0"/>
              <a:t>(cont.)</a:t>
            </a:r>
          </a:p>
        </p:txBody>
      </p:sp>
      <p:sp>
        <p:nvSpPr>
          <p:cNvPr id="3" name="Content Placeholder 2"/>
          <p:cNvSpPr>
            <a:spLocks noGrp="1"/>
          </p:cNvSpPr>
          <p:nvPr>
            <p:ph idx="1"/>
          </p:nvPr>
        </p:nvSpPr>
        <p:spPr>
          <a:xfrm>
            <a:off x="990600" y="1447800"/>
            <a:ext cx="7772400" cy="4114800"/>
          </a:xfrm>
        </p:spPr>
        <p:txBody>
          <a:bodyPr/>
          <a:lstStyle/>
          <a:p>
            <a:pPr marL="0" indent="0">
              <a:buNone/>
            </a:pPr>
            <a:r>
              <a:rPr lang="en-US" sz="2000" dirty="0"/>
              <a:t>Since we have only two features, we can plot the two-dimensional data on a scatter plot, with the </a:t>
            </a:r>
            <a:r>
              <a:rPr lang="en-US" sz="2000" i="1" dirty="0"/>
              <a:t>x </a:t>
            </a:r>
            <a:r>
              <a:rPr lang="en-US" sz="2000" dirty="0"/>
              <a:t>dimension indicating the ingredient's sweetness and the </a:t>
            </a:r>
            <a:r>
              <a:rPr lang="en-US" sz="2000" i="1" dirty="0"/>
              <a:t>y </a:t>
            </a:r>
            <a:r>
              <a:rPr lang="en-US" sz="2000" dirty="0"/>
              <a:t>dimension, the crunchiness.</a:t>
            </a:r>
          </a:p>
        </p:txBody>
      </p:sp>
      <p:pic>
        <p:nvPicPr>
          <p:cNvPr id="4" name="Picture 3"/>
          <p:cNvPicPr>
            <a:picLocks noChangeAspect="1"/>
          </p:cNvPicPr>
          <p:nvPr/>
        </p:nvPicPr>
        <p:blipFill>
          <a:blip r:embed="rId2"/>
          <a:stretch>
            <a:fillRect/>
          </a:stretch>
        </p:blipFill>
        <p:spPr>
          <a:xfrm>
            <a:off x="2362200" y="2743200"/>
            <a:ext cx="4707092" cy="3779306"/>
          </a:xfrm>
          <a:prstGeom prst="rect">
            <a:avLst/>
          </a:prstGeom>
        </p:spPr>
      </p:pic>
      <p:sp>
        <p:nvSpPr>
          <p:cNvPr id="5" name="Slide Number Placeholder 4">
            <a:extLst>
              <a:ext uri="{FF2B5EF4-FFF2-40B4-BE49-F238E27FC236}">
                <a16:creationId xmlns:a16="http://schemas.microsoft.com/office/drawing/2014/main" id="{D5F9CE8D-4918-4C19-92C4-92D14DB76704}"/>
              </a:ext>
            </a:extLst>
          </p:cNvPr>
          <p:cNvSpPr>
            <a:spLocks noGrp="1"/>
          </p:cNvSpPr>
          <p:nvPr>
            <p:ph type="sldNum" sz="quarter" idx="4"/>
          </p:nvPr>
        </p:nvSpPr>
        <p:spPr/>
        <p:txBody>
          <a:bodyPr/>
          <a:lstStyle/>
          <a:p>
            <a:fld id="{A99B023C-8B4C-4F85-AF05-F5A2E6966B7E}" type="slidenum">
              <a:rPr lang="en-US" smtClean="0"/>
              <a:pPr/>
              <a:t>7</a:t>
            </a:fld>
            <a:endParaRPr lang="en-US" dirty="0"/>
          </a:p>
        </p:txBody>
      </p:sp>
    </p:spTree>
    <p:extLst>
      <p:ext uri="{BB962C8B-B14F-4D97-AF65-F5344CB8AC3E}">
        <p14:creationId xmlns:p14="http://schemas.microsoft.com/office/powerpoint/2010/main" val="275449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31652"/>
            <a:ext cx="7772400" cy="1143000"/>
          </a:xfrm>
        </p:spPr>
        <p:txBody>
          <a:bodyPr/>
          <a:lstStyle/>
          <a:p>
            <a:r>
              <a:rPr lang="en-US" dirty="0"/>
              <a:t>Mobile phone spam filter </a:t>
            </a:r>
            <a:r>
              <a:rPr lang="en-US" sz="2800" i="1" dirty="0"/>
              <a:t>(cont.)</a:t>
            </a:r>
          </a:p>
        </p:txBody>
      </p:sp>
      <p:sp>
        <p:nvSpPr>
          <p:cNvPr id="3" name="Content Placeholder 2"/>
          <p:cNvSpPr>
            <a:spLocks noGrp="1"/>
          </p:cNvSpPr>
          <p:nvPr>
            <p:ph idx="1"/>
          </p:nvPr>
        </p:nvSpPr>
        <p:spPr>
          <a:xfrm>
            <a:off x="228600" y="838200"/>
            <a:ext cx="8920089" cy="4114800"/>
          </a:xfrm>
        </p:spPr>
        <p:txBody>
          <a:bodyPr/>
          <a:lstStyle/>
          <a:p>
            <a:pPr marL="0" indent="0">
              <a:buNone/>
            </a:pPr>
            <a:r>
              <a:rPr lang="en-US" sz="1800" dirty="0"/>
              <a:t>The following function creates a corpus called </a:t>
            </a:r>
            <a:r>
              <a:rPr lang="en-US" sz="1800" dirty="0" err="1"/>
              <a:t>sms_corpus</a:t>
            </a:r>
            <a:r>
              <a:rPr lang="en-US" sz="1800" dirty="0"/>
              <a:t>:</a:t>
            </a:r>
          </a:p>
          <a:p>
            <a:pPr marL="0" indent="0">
              <a:buNone/>
            </a:pPr>
            <a:r>
              <a:rPr lang="en-US" sz="1700" dirty="0">
                <a:latin typeface="Courier New" panose="02070309020205020404" pitchFamily="49" charset="0"/>
                <a:cs typeface="Courier New" panose="02070309020205020404" pitchFamily="49" charset="0"/>
              </a:rPr>
              <a:t>&gt; </a:t>
            </a:r>
            <a:r>
              <a:rPr lang="en-US" sz="1700" dirty="0" err="1">
                <a:latin typeface="Courier New" panose="02070309020205020404" pitchFamily="49" charset="0"/>
                <a:cs typeface="Courier New" panose="02070309020205020404" pitchFamily="49" charset="0"/>
              </a:rPr>
              <a:t>sms_corpus</a:t>
            </a:r>
            <a:r>
              <a:rPr lang="en-US" sz="1700" dirty="0">
                <a:latin typeface="Courier New" panose="02070309020205020404" pitchFamily="49" charset="0"/>
                <a:cs typeface="Courier New" panose="02070309020205020404" pitchFamily="49" charset="0"/>
              </a:rPr>
              <a:t> &lt;- </a:t>
            </a:r>
            <a:r>
              <a:rPr lang="en-US" sz="1700" dirty="0" err="1">
                <a:latin typeface="Courier New" panose="02070309020205020404" pitchFamily="49" charset="0"/>
                <a:cs typeface="Courier New" panose="02070309020205020404" pitchFamily="49" charset="0"/>
              </a:rPr>
              <a:t>VCorpus</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VectorSource</a:t>
            </a: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sms_raw$text</a:t>
            </a:r>
            <a:r>
              <a:rPr lang="en-US" sz="1700" dirty="0">
                <a:latin typeface="Courier New" panose="02070309020205020404" pitchFamily="49" charset="0"/>
                <a:cs typeface="Courier New" panose="02070309020205020404" pitchFamily="49" charset="0"/>
              </a:rPr>
              <a:t>))</a:t>
            </a:r>
          </a:p>
          <a:p>
            <a:pPr marL="0" indent="0">
              <a:buNone/>
            </a:pPr>
            <a:r>
              <a:rPr lang="en-US" sz="1800" dirty="0"/>
              <a:t>The function </a:t>
            </a:r>
            <a:r>
              <a:rPr lang="en-US" sz="1800" i="1" dirty="0" err="1"/>
              <a:t>VectorSource</a:t>
            </a:r>
            <a:r>
              <a:rPr lang="en-US" sz="1800" i="1" dirty="0"/>
              <a:t>() </a:t>
            </a:r>
            <a:r>
              <a:rPr lang="en-US" sz="1800" dirty="0"/>
              <a:t>creates a source object from the </a:t>
            </a:r>
            <a:r>
              <a:rPr lang="en-US" sz="1800" dirty="0" err="1"/>
              <a:t>sms_raw$text</a:t>
            </a:r>
            <a:r>
              <a:rPr lang="en-US" sz="1800" dirty="0"/>
              <a:t> vector and passes the source object to the </a:t>
            </a:r>
            <a:r>
              <a:rPr lang="en-US" sz="1800" i="1" dirty="0" err="1"/>
              <a:t>VCorpus</a:t>
            </a:r>
            <a:r>
              <a:rPr lang="en-US" sz="1800" i="1" dirty="0"/>
              <a:t>() </a:t>
            </a:r>
            <a:r>
              <a:rPr lang="en-US" sz="1800" dirty="0"/>
              <a:t>function. Other possible sources are </a:t>
            </a:r>
            <a:r>
              <a:rPr lang="fr-FR" sz="1800" dirty="0" err="1"/>
              <a:t>DataframeSource</a:t>
            </a:r>
            <a:r>
              <a:rPr lang="fr-FR" sz="1800" dirty="0"/>
              <a:t>, </a:t>
            </a:r>
            <a:r>
              <a:rPr lang="fr-FR" sz="1800" dirty="0" err="1"/>
              <a:t>DirSource</a:t>
            </a:r>
            <a:r>
              <a:rPr lang="fr-FR" sz="1800" dirty="0"/>
              <a:t>, </a:t>
            </a:r>
            <a:r>
              <a:rPr lang="fr-FR" sz="1800" dirty="0" err="1"/>
              <a:t>URISource</a:t>
            </a:r>
            <a:r>
              <a:rPr lang="fr-FR" sz="1800" dirty="0"/>
              <a:t>,  "</a:t>
            </a:r>
            <a:r>
              <a:rPr lang="fr-FR" sz="1800" dirty="0" err="1"/>
              <a:t>XMLSource</a:t>
            </a:r>
            <a:r>
              <a:rPr lang="fr-FR" sz="1800" dirty="0"/>
              <a:t>" , and </a:t>
            </a:r>
            <a:r>
              <a:rPr lang="fr-FR" sz="1800" dirty="0" err="1"/>
              <a:t>ZipSource</a:t>
            </a:r>
            <a:r>
              <a:rPr lang="fr-FR" sz="1800" dirty="0"/>
              <a:t>.</a:t>
            </a:r>
          </a:p>
          <a:p>
            <a:pPr marL="0" indent="0">
              <a:buNone/>
            </a:pPr>
            <a:r>
              <a:rPr lang="en-US" sz="1800" dirty="0"/>
              <a:t>The </a:t>
            </a:r>
            <a:r>
              <a:rPr lang="en-US" sz="1800" i="1" dirty="0"/>
              <a:t>print() </a:t>
            </a:r>
            <a:r>
              <a:rPr lang="en-US" sz="1800" dirty="0"/>
              <a:t>function provides a brief summary of the corpus a whole:</a:t>
            </a:r>
          </a:p>
          <a:p>
            <a:pPr marL="0" indent="0">
              <a:buNone/>
            </a:pPr>
            <a:r>
              <a:rPr lang="en-US" sz="1700" dirty="0">
                <a:latin typeface="Courier New" panose="02070309020205020404" pitchFamily="49" charset="0"/>
                <a:cs typeface="Courier New" panose="02070309020205020404" pitchFamily="49" charset="0"/>
              </a:rPr>
              <a:t>&gt; print(</a:t>
            </a:r>
            <a:r>
              <a:rPr lang="en-US" sz="1700" dirty="0" err="1">
                <a:latin typeface="Courier New" panose="02070309020205020404" pitchFamily="49" charset="0"/>
                <a:cs typeface="Courier New" panose="02070309020205020404" pitchFamily="49" charset="0"/>
              </a:rPr>
              <a:t>sms_corpus</a:t>
            </a:r>
            <a:r>
              <a:rPr lang="en-US" sz="1700" dirty="0">
                <a:latin typeface="Courier New" panose="02070309020205020404" pitchFamily="49" charset="0"/>
                <a:cs typeface="Courier New" panose="02070309020205020404" pitchFamily="49" charset="0"/>
              </a:rPr>
              <a:t>)</a:t>
            </a:r>
          </a:p>
          <a:p>
            <a:pPr marL="0" indent="0">
              <a:buNone/>
            </a:pPr>
            <a:r>
              <a:rPr lang="en-US" sz="1700" dirty="0">
                <a:latin typeface="Courier New" panose="02070309020205020404" pitchFamily="49" charset="0"/>
                <a:cs typeface="Courier New" panose="02070309020205020404" pitchFamily="49" charset="0"/>
              </a:rPr>
              <a:t>&lt;&lt;</a:t>
            </a:r>
            <a:r>
              <a:rPr lang="en-US" sz="1700" dirty="0" err="1">
                <a:latin typeface="Courier New" panose="02070309020205020404" pitchFamily="49" charset="0"/>
                <a:cs typeface="Courier New" panose="02070309020205020404" pitchFamily="49" charset="0"/>
              </a:rPr>
              <a:t>VCorpus</a:t>
            </a:r>
            <a:r>
              <a:rPr lang="en-US" sz="1700" dirty="0">
                <a:latin typeface="Courier New" panose="02070309020205020404" pitchFamily="49" charset="0"/>
                <a:cs typeface="Courier New" panose="02070309020205020404" pitchFamily="49" charset="0"/>
              </a:rPr>
              <a:t>&gt;&gt;</a:t>
            </a:r>
          </a:p>
          <a:p>
            <a:pPr marL="0" indent="0">
              <a:buNone/>
            </a:pPr>
            <a:r>
              <a:rPr lang="en-US" sz="1700" dirty="0">
                <a:latin typeface="Courier New" panose="02070309020205020404" pitchFamily="49" charset="0"/>
                <a:cs typeface="Courier New" panose="02070309020205020404" pitchFamily="49" charset="0"/>
              </a:rPr>
              <a:t>Metadata:  corpus specific: 0, document level (indexed): 0</a:t>
            </a:r>
          </a:p>
          <a:p>
            <a:pPr marL="0" indent="0">
              <a:buNone/>
            </a:pPr>
            <a:r>
              <a:rPr lang="en-US" sz="1700" dirty="0">
                <a:latin typeface="Courier New" panose="02070309020205020404" pitchFamily="49" charset="0"/>
                <a:cs typeface="Courier New" panose="02070309020205020404" pitchFamily="49" charset="0"/>
              </a:rPr>
              <a:t>Content:  documents: 5559</a:t>
            </a:r>
          </a:p>
          <a:p>
            <a:pPr marL="0" indent="0">
              <a:buNone/>
            </a:pPr>
            <a:r>
              <a:rPr lang="en-US" sz="1800" dirty="0"/>
              <a:t>The </a:t>
            </a:r>
            <a:r>
              <a:rPr lang="en-US" sz="1800" i="1" dirty="0"/>
              <a:t>inspect(</a:t>
            </a:r>
            <a:r>
              <a:rPr lang="en-US" sz="1800" i="1" dirty="0" err="1"/>
              <a:t>sms_corpus</a:t>
            </a:r>
            <a:r>
              <a:rPr lang="en-US" sz="1800" i="1" dirty="0"/>
              <a:t>) </a:t>
            </a:r>
            <a:r>
              <a:rPr lang="en-US" sz="1800" dirty="0"/>
              <a:t>function provides a brief summary of each element of the corpus. Because every corpus is a list, you can apply the </a:t>
            </a:r>
            <a:r>
              <a:rPr lang="en-US" sz="1800" i="1" dirty="0"/>
              <a:t>inspect() </a:t>
            </a:r>
            <a:r>
              <a:rPr lang="en-US" sz="1800" dirty="0"/>
              <a:t>function to specific elements:</a:t>
            </a:r>
          </a:p>
          <a:p>
            <a:pPr marL="0" indent="0">
              <a:buNone/>
            </a:pPr>
            <a:r>
              <a:rPr lang="en-US" sz="1400" dirty="0">
                <a:latin typeface="Courier New" panose="02070309020205020404" pitchFamily="49" charset="0"/>
                <a:cs typeface="Courier New" panose="02070309020205020404" pitchFamily="49" charset="0"/>
              </a:rPr>
              <a:t>&gt; inspect(</a:t>
            </a:r>
            <a:r>
              <a:rPr lang="en-US" sz="1400" dirty="0" err="1">
                <a:latin typeface="Courier New" panose="02070309020205020404" pitchFamily="49" charset="0"/>
                <a:cs typeface="Courier New" panose="02070309020205020404" pitchFamily="49" charset="0"/>
              </a:rPr>
              <a:t>sms_corpus</a:t>
            </a:r>
            <a:r>
              <a:rPr lang="en-US" sz="1400" dirty="0">
                <a:latin typeface="Courier New" panose="02070309020205020404" pitchFamily="49" charset="0"/>
                <a:cs typeface="Courier New" panose="02070309020205020404" pitchFamily="49" charset="0"/>
              </a:rPr>
              <a:t>[5])</a:t>
            </a:r>
          </a:p>
          <a:p>
            <a:pPr marL="0" indent="0">
              <a:buNone/>
            </a:pPr>
            <a:r>
              <a:rPr lang="en-US" sz="1400" dirty="0">
                <a:latin typeface="Courier New" panose="02070309020205020404" pitchFamily="49" charset="0"/>
                <a:cs typeface="Courier New" panose="02070309020205020404" pitchFamily="49" charset="0"/>
              </a:rPr>
              <a:t>&lt;&lt;</a:t>
            </a:r>
            <a:r>
              <a:rPr lang="en-US" sz="1400" dirty="0" err="1">
                <a:latin typeface="Courier New" panose="02070309020205020404" pitchFamily="49" charset="0"/>
                <a:cs typeface="Courier New" panose="02070309020205020404" pitchFamily="49" charset="0"/>
              </a:rPr>
              <a:t>VCorpus</a:t>
            </a:r>
            <a:r>
              <a:rPr lang="en-US" sz="1400" dirty="0">
                <a:latin typeface="Courier New" panose="02070309020205020404" pitchFamily="49" charset="0"/>
                <a:cs typeface="Courier New" panose="02070309020205020404" pitchFamily="49" charset="0"/>
              </a:rPr>
              <a:t>&gt;&gt;</a:t>
            </a:r>
          </a:p>
          <a:p>
            <a:pPr marL="0" indent="0">
              <a:buNone/>
            </a:pPr>
            <a:r>
              <a:rPr lang="en-US" sz="1400" dirty="0">
                <a:latin typeface="Courier New" panose="02070309020205020404" pitchFamily="49" charset="0"/>
                <a:cs typeface="Courier New" panose="02070309020205020404" pitchFamily="49" charset="0"/>
              </a:rPr>
              <a:t>Metadata:  corpus specific: 0, document level (indexed): 0</a:t>
            </a:r>
          </a:p>
          <a:p>
            <a:pPr marL="0" indent="0">
              <a:buNone/>
            </a:pPr>
            <a:r>
              <a:rPr lang="en-US" sz="1400" dirty="0">
                <a:latin typeface="Courier New" panose="02070309020205020404" pitchFamily="49" charset="0"/>
                <a:cs typeface="Courier New" panose="02070309020205020404" pitchFamily="49" charset="0"/>
              </a:rPr>
              <a:t>Content:  documents: 1</a:t>
            </a:r>
          </a:p>
          <a:p>
            <a:pPr marL="0" indent="0">
              <a:buNone/>
            </a:pPr>
            <a:r>
              <a:rPr lang="en-US" sz="1400" dirty="0">
                <a:latin typeface="Courier New" panose="02070309020205020404" pitchFamily="49" charset="0"/>
                <a:cs typeface="Courier New" panose="02070309020205020404" pitchFamily="49" charset="0"/>
              </a:rPr>
              <a:t>[[1]]</a:t>
            </a:r>
          </a:p>
          <a:p>
            <a:pPr marL="0" indent="0">
              <a:buNone/>
            </a:pPr>
            <a:r>
              <a:rPr lang="en-US" sz="1400" dirty="0">
                <a:latin typeface="Courier New" panose="02070309020205020404" pitchFamily="49" charset="0"/>
                <a:cs typeface="Courier New" panose="02070309020205020404" pitchFamily="49" charset="0"/>
              </a:rPr>
              <a:t>&lt;&lt;</a:t>
            </a:r>
            <a:r>
              <a:rPr lang="en-US" sz="1400" dirty="0" err="1">
                <a:latin typeface="Courier New" panose="02070309020205020404" pitchFamily="49" charset="0"/>
                <a:cs typeface="Courier New" panose="02070309020205020404" pitchFamily="49" charset="0"/>
              </a:rPr>
              <a:t>PlainTextDocument</a:t>
            </a:r>
            <a:r>
              <a:rPr lang="en-US" sz="1400" dirty="0">
                <a:latin typeface="Courier New" panose="02070309020205020404" pitchFamily="49" charset="0"/>
                <a:cs typeface="Courier New" panose="02070309020205020404" pitchFamily="49" charset="0"/>
              </a:rPr>
              <a:t>&gt;&gt;</a:t>
            </a:r>
          </a:p>
          <a:p>
            <a:pPr marL="0" indent="0">
              <a:buNone/>
            </a:pPr>
            <a:r>
              <a:rPr lang="en-US" sz="1400" dirty="0">
                <a:latin typeface="Courier New" panose="02070309020205020404" pitchFamily="49" charset="0"/>
                <a:cs typeface="Courier New" panose="02070309020205020404" pitchFamily="49" charset="0"/>
              </a:rPr>
              <a:t>Metadata:  7</a:t>
            </a:r>
          </a:p>
          <a:p>
            <a:pPr marL="0" indent="0">
              <a:buNone/>
            </a:pPr>
            <a:r>
              <a:rPr lang="en-US" sz="1400" dirty="0">
                <a:latin typeface="Courier New" panose="02070309020205020404" pitchFamily="49" charset="0"/>
                <a:cs typeface="Courier New" panose="02070309020205020404" pitchFamily="49" charset="0"/>
              </a:rPr>
              <a:t>Content:  chars: 161</a:t>
            </a:r>
          </a:p>
          <a:p>
            <a:pPr marL="0" indent="0">
              <a:buNone/>
            </a:pPr>
            <a:endParaRPr lang="en-US" sz="1800" dirty="0"/>
          </a:p>
        </p:txBody>
      </p:sp>
      <p:sp>
        <p:nvSpPr>
          <p:cNvPr id="4" name="Slide Number Placeholder 3">
            <a:extLst>
              <a:ext uri="{FF2B5EF4-FFF2-40B4-BE49-F238E27FC236}">
                <a16:creationId xmlns:a16="http://schemas.microsoft.com/office/drawing/2014/main" id="{1639FABB-814B-49D8-947C-DE31095B4E35}"/>
              </a:ext>
            </a:extLst>
          </p:cNvPr>
          <p:cNvSpPr>
            <a:spLocks noGrp="1"/>
          </p:cNvSpPr>
          <p:nvPr>
            <p:ph type="sldNum" sz="quarter" idx="4"/>
          </p:nvPr>
        </p:nvSpPr>
        <p:spPr/>
        <p:txBody>
          <a:bodyPr/>
          <a:lstStyle/>
          <a:p>
            <a:fld id="{A99B023C-8B4C-4F85-AF05-F5A2E6966B7E}" type="slidenum">
              <a:rPr lang="en-US" smtClean="0"/>
              <a:pPr/>
              <a:t>70</a:t>
            </a:fld>
            <a:endParaRPr lang="en-US" dirty="0"/>
          </a:p>
        </p:txBody>
      </p:sp>
    </p:spTree>
    <p:extLst>
      <p:ext uri="{BB962C8B-B14F-4D97-AF65-F5344CB8AC3E}">
        <p14:creationId xmlns:p14="http://schemas.microsoft.com/office/powerpoint/2010/main" val="2011041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772400" cy="1143000"/>
          </a:xfrm>
        </p:spPr>
        <p:txBody>
          <a:bodyPr/>
          <a:lstStyle/>
          <a:p>
            <a:r>
              <a:rPr lang="en-US" dirty="0"/>
              <a:t>Mobile phone spam filter </a:t>
            </a:r>
            <a:r>
              <a:rPr lang="en-US" sz="2800" i="1" dirty="0"/>
              <a:t>(cont.)</a:t>
            </a:r>
          </a:p>
        </p:txBody>
      </p:sp>
      <p:sp>
        <p:nvSpPr>
          <p:cNvPr id="3" name="Content Placeholder 2"/>
          <p:cNvSpPr>
            <a:spLocks noGrp="1"/>
          </p:cNvSpPr>
          <p:nvPr>
            <p:ph idx="1"/>
          </p:nvPr>
        </p:nvSpPr>
        <p:spPr>
          <a:xfrm>
            <a:off x="291306" y="990600"/>
            <a:ext cx="8713788" cy="4114800"/>
          </a:xfrm>
        </p:spPr>
        <p:txBody>
          <a:bodyPr/>
          <a:lstStyle/>
          <a:p>
            <a:pPr marL="0" indent="0">
              <a:buNone/>
            </a:pPr>
            <a:r>
              <a:rPr lang="en-US" sz="1800" dirty="0"/>
              <a:t>To view the content of the 5</a:t>
            </a:r>
            <a:r>
              <a:rPr lang="en-US" sz="1800" baseline="30000" dirty="0"/>
              <a:t>th</a:t>
            </a:r>
            <a:r>
              <a:rPr lang="en-US" sz="1800" dirty="0"/>
              <a:t> message you can run the following function:</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as.character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a:t>
            </a:r>
            <a:r>
              <a:rPr lang="en-US" sz="1800" dirty="0">
                <a:latin typeface="Courier New" panose="02070309020205020404" pitchFamily="49" charset="0"/>
                <a:cs typeface="Courier New" panose="02070309020205020404" pitchFamily="49" charset="0"/>
              </a:rPr>
              <a:t>[[5]])</a:t>
            </a:r>
          </a:p>
          <a:p>
            <a:pPr marL="0" indent="0">
              <a:buNone/>
            </a:pPr>
            <a:r>
              <a:rPr lang="en-US" sz="1800" dirty="0"/>
              <a:t>The following call (without the double brackets) yields:</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as.character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sms_corpus</a:t>
            </a:r>
            <a:r>
              <a:rPr lang="en-US" sz="1600" dirty="0">
                <a:latin typeface="Courier New" panose="02070309020205020404" pitchFamily="49" charset="0"/>
                <a:cs typeface="Courier New" panose="02070309020205020404" pitchFamily="49" charset="0"/>
              </a:rPr>
              <a:t>[5])</a:t>
            </a:r>
          </a:p>
          <a:p>
            <a:pPr marL="0" indent="0">
              <a:buNone/>
            </a:pPr>
            <a:r>
              <a:rPr lang="en-US" sz="1600" dirty="0">
                <a:latin typeface="Courier New" panose="02070309020205020404" pitchFamily="49" charset="0"/>
                <a:cs typeface="Courier New" panose="02070309020205020404" pitchFamily="49" charset="0"/>
              </a:rPr>
              <a:t>[1] "list(list(content = \"</a:t>
            </a:r>
            <a:r>
              <a:rPr lang="en-US" sz="1600" dirty="0" err="1">
                <a:latin typeface="Courier New" panose="02070309020205020404" pitchFamily="49" charset="0"/>
                <a:cs typeface="Courier New" panose="02070309020205020404" pitchFamily="49" charset="0"/>
              </a:rPr>
              <a:t>okmail</a:t>
            </a:r>
            <a:r>
              <a:rPr lang="en-US" sz="1600" dirty="0">
                <a:latin typeface="Courier New" panose="02070309020205020404" pitchFamily="49" charset="0"/>
                <a:cs typeface="Courier New" panose="02070309020205020404" pitchFamily="49" charset="0"/>
              </a:rPr>
              <a:t>: Dear Dave this is your final notice to collect your 4* Tenerife Holiday or #5000 CASH award! Call 09061743806 from landline. TCs SAE Box326 CW25WX 150ppm\", meta = list(author = character(0), </a:t>
            </a:r>
            <a:r>
              <a:rPr lang="en-US" sz="1600" dirty="0" err="1">
                <a:latin typeface="Courier New" panose="02070309020205020404" pitchFamily="49" charset="0"/>
                <a:cs typeface="Courier New" panose="02070309020205020404" pitchFamily="49" charset="0"/>
              </a:rPr>
              <a:t>datetimestamp</a:t>
            </a:r>
            <a:r>
              <a:rPr lang="en-US" sz="1600" dirty="0">
                <a:latin typeface="Courier New" panose="02070309020205020404" pitchFamily="49" charset="0"/>
                <a:cs typeface="Courier New" panose="02070309020205020404" pitchFamily="49" charset="0"/>
              </a:rPr>
              <a:t> = list(sec = 4.5269570350647, min = 4, hour = 11, </a:t>
            </a:r>
            <a:r>
              <a:rPr lang="en-US" sz="1600" dirty="0" err="1">
                <a:latin typeface="Courier New" panose="02070309020205020404" pitchFamily="49" charset="0"/>
                <a:cs typeface="Courier New" panose="02070309020205020404" pitchFamily="49" charset="0"/>
              </a:rPr>
              <a:t>mday</a:t>
            </a:r>
            <a:r>
              <a:rPr lang="en-US" sz="1600" dirty="0">
                <a:latin typeface="Courier New" panose="02070309020205020404" pitchFamily="49" charset="0"/>
                <a:cs typeface="Courier New" panose="02070309020205020404" pitchFamily="49" charset="0"/>
              </a:rPr>
              <a:t> = 2, mon = 11, year = 115, </a:t>
            </a:r>
            <a:r>
              <a:rPr lang="en-US" sz="1600" dirty="0" err="1">
                <a:latin typeface="Courier New" panose="02070309020205020404" pitchFamily="49" charset="0"/>
                <a:cs typeface="Courier New" panose="02070309020205020404" pitchFamily="49" charset="0"/>
              </a:rPr>
              <a:t>wday</a:t>
            </a:r>
            <a:r>
              <a:rPr lang="en-US" sz="1600" dirty="0">
                <a:latin typeface="Courier New" panose="02070309020205020404" pitchFamily="49" charset="0"/>
                <a:cs typeface="Courier New" panose="02070309020205020404" pitchFamily="49" charset="0"/>
              </a:rPr>
              <a:t> = 3, </a:t>
            </a:r>
            <a:r>
              <a:rPr lang="en-US" sz="1600" dirty="0" err="1">
                <a:latin typeface="Courier New" panose="02070309020205020404" pitchFamily="49" charset="0"/>
                <a:cs typeface="Courier New" panose="02070309020205020404" pitchFamily="49" charset="0"/>
              </a:rPr>
              <a:t>yday</a:t>
            </a:r>
            <a:r>
              <a:rPr lang="en-US" sz="1600" dirty="0">
                <a:latin typeface="Courier New" panose="02070309020205020404" pitchFamily="49" charset="0"/>
                <a:cs typeface="Courier New" panose="02070309020205020404" pitchFamily="49" charset="0"/>
              </a:rPr>
              <a:t> = 335, </a:t>
            </a:r>
            <a:r>
              <a:rPr lang="en-US" sz="1600" dirty="0" err="1">
                <a:latin typeface="Courier New" panose="02070309020205020404" pitchFamily="49" charset="0"/>
                <a:cs typeface="Courier New" panose="02070309020205020404" pitchFamily="49" charset="0"/>
              </a:rPr>
              <a:t>isdst</a:t>
            </a:r>
            <a:r>
              <a:rPr lang="en-US" sz="1600" dirty="0">
                <a:latin typeface="Courier New" panose="02070309020205020404" pitchFamily="49" charset="0"/>
                <a:cs typeface="Courier New" panose="02070309020205020404" pitchFamily="49" charset="0"/>
              </a:rPr>
              <a:t> = 0), description = character(0), heading = character(0), id = \"5\", language = \"</a:t>
            </a:r>
            <a:r>
              <a:rPr lang="en-US" sz="1600" dirty="0" err="1">
                <a:latin typeface="Courier New" panose="02070309020205020404" pitchFamily="49" charset="0"/>
                <a:cs typeface="Courier New" panose="02070309020205020404" pitchFamily="49" charset="0"/>
              </a:rPr>
              <a:t>en</a:t>
            </a:r>
            <a:r>
              <a:rPr lang="en-US" sz="1600" dirty="0">
                <a:latin typeface="Courier New" panose="02070309020205020404" pitchFamily="49" charset="0"/>
                <a:cs typeface="Courier New" panose="02070309020205020404" pitchFamily="49" charset="0"/>
              </a:rPr>
              <a:t>\", origin = character(0))))“</a:t>
            </a:r>
          </a:p>
          <a:p>
            <a:pPr marL="0" indent="0">
              <a:buNone/>
            </a:pPr>
            <a:r>
              <a:rPr lang="en-US" sz="1600" dirty="0">
                <a:latin typeface="Courier New" panose="02070309020205020404" pitchFamily="49" charset="0"/>
                <a:cs typeface="Courier New" panose="02070309020205020404" pitchFamily="49" charset="0"/>
              </a:rPr>
              <a:t>[2] "list()"</a:t>
            </a:r>
          </a:p>
          <a:p>
            <a:pPr marL="0" indent="0">
              <a:buNone/>
            </a:pPr>
            <a:r>
              <a:rPr lang="en-US" sz="1600" dirty="0">
                <a:latin typeface="Courier New" panose="02070309020205020404" pitchFamily="49" charset="0"/>
                <a:cs typeface="Courier New" panose="02070309020205020404" pitchFamily="49" charset="0"/>
              </a:rPr>
              <a:t>[3] "list()" </a:t>
            </a:r>
          </a:p>
          <a:p>
            <a:pPr marL="0" indent="0">
              <a:buNone/>
            </a:pPr>
            <a:r>
              <a:rPr lang="en-US" sz="1800" dirty="0"/>
              <a:t>This shows that every component of the list is a list. Hence, the double brackets are needed.</a:t>
            </a:r>
          </a:p>
          <a:p>
            <a:pPr marL="0" indent="0">
              <a:buNone/>
            </a:pPr>
            <a:r>
              <a:rPr lang="en-US" sz="1800" dirty="0"/>
              <a:t>To view several messages, we will apply </a:t>
            </a:r>
            <a:r>
              <a:rPr lang="en-US" sz="1800" i="1" dirty="0" err="1"/>
              <a:t>lapply</a:t>
            </a:r>
            <a:r>
              <a:rPr lang="en-US" sz="1800" i="1" dirty="0"/>
              <a:t>() </a:t>
            </a:r>
            <a:r>
              <a:rPr lang="en-US" sz="1800" dirty="0"/>
              <a:t>function, which takes two arguments, a list and a function, and applies the function on each component of the list.</a:t>
            </a:r>
          </a:p>
        </p:txBody>
      </p:sp>
      <p:sp>
        <p:nvSpPr>
          <p:cNvPr id="4" name="Slide Number Placeholder 3">
            <a:extLst>
              <a:ext uri="{FF2B5EF4-FFF2-40B4-BE49-F238E27FC236}">
                <a16:creationId xmlns:a16="http://schemas.microsoft.com/office/drawing/2014/main" id="{5E884D89-3D5A-42F4-8877-19713BFA99E5}"/>
              </a:ext>
            </a:extLst>
          </p:cNvPr>
          <p:cNvSpPr>
            <a:spLocks noGrp="1"/>
          </p:cNvSpPr>
          <p:nvPr>
            <p:ph type="sldNum" sz="quarter" idx="4"/>
          </p:nvPr>
        </p:nvSpPr>
        <p:spPr/>
        <p:txBody>
          <a:bodyPr/>
          <a:lstStyle/>
          <a:p>
            <a:fld id="{A99B023C-8B4C-4F85-AF05-F5A2E6966B7E}" type="slidenum">
              <a:rPr lang="en-US" smtClean="0"/>
              <a:pPr/>
              <a:t>71</a:t>
            </a:fld>
            <a:endParaRPr lang="en-US" dirty="0"/>
          </a:p>
        </p:txBody>
      </p:sp>
    </p:spTree>
    <p:extLst>
      <p:ext uri="{BB962C8B-B14F-4D97-AF65-F5344CB8AC3E}">
        <p14:creationId xmlns:p14="http://schemas.microsoft.com/office/powerpoint/2010/main" val="3747285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764" y="76200"/>
            <a:ext cx="7772400" cy="1143000"/>
          </a:xfrm>
        </p:spPr>
        <p:txBody>
          <a:bodyPr/>
          <a:lstStyle/>
          <a:p>
            <a:r>
              <a:rPr lang="en-US" dirty="0"/>
              <a:t>Mobile phone spam filter: </a:t>
            </a:r>
            <a:br>
              <a:rPr lang="en-US" dirty="0"/>
            </a:br>
            <a:r>
              <a:rPr lang="en-US" dirty="0"/>
              <a:t>text cleaning and standardization</a:t>
            </a:r>
          </a:p>
        </p:txBody>
      </p:sp>
      <p:sp>
        <p:nvSpPr>
          <p:cNvPr id="3" name="Content Placeholder 2"/>
          <p:cNvSpPr>
            <a:spLocks noGrp="1"/>
          </p:cNvSpPr>
          <p:nvPr>
            <p:ph idx="1"/>
          </p:nvPr>
        </p:nvSpPr>
        <p:spPr>
          <a:xfrm>
            <a:off x="380976" y="1371600"/>
            <a:ext cx="8485188" cy="3962400"/>
          </a:xfrm>
        </p:spPr>
        <p:txBody>
          <a:bodyPr/>
          <a:lstStyle/>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lapply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a:t>
            </a:r>
            <a:r>
              <a:rPr lang="en-US" sz="1800" dirty="0">
                <a:latin typeface="Courier New" panose="02070309020205020404" pitchFamily="49" charset="0"/>
                <a:cs typeface="Courier New" panose="02070309020205020404" pitchFamily="49" charset="0"/>
              </a:rPr>
              <a:t>[5:6], </a:t>
            </a:r>
            <a:r>
              <a:rPr lang="en-US" sz="1800" dirty="0" err="1">
                <a:latin typeface="Courier New" panose="02070309020205020404" pitchFamily="49" charset="0"/>
                <a:cs typeface="Courier New" panose="02070309020205020404" pitchFamily="49" charset="0"/>
              </a:rPr>
              <a:t>as.character</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$`5`</a:t>
            </a:r>
          </a:p>
          <a:p>
            <a:pPr marL="0" indent="0">
              <a:buNone/>
            </a:pPr>
            <a:r>
              <a:rPr lang="en-US" sz="1800" dirty="0">
                <a:latin typeface="Courier New" panose="02070309020205020404" pitchFamily="49" charset="0"/>
                <a:cs typeface="Courier New" panose="02070309020205020404" pitchFamily="49" charset="0"/>
              </a:rPr>
              <a:t>[1] "</a:t>
            </a:r>
            <a:r>
              <a:rPr lang="en-US" sz="1800" dirty="0" err="1">
                <a:latin typeface="Courier New" panose="02070309020205020404" pitchFamily="49" charset="0"/>
                <a:cs typeface="Courier New" panose="02070309020205020404" pitchFamily="49" charset="0"/>
              </a:rPr>
              <a:t>okmail</a:t>
            </a:r>
            <a:r>
              <a:rPr lang="en-US" sz="1800" dirty="0">
                <a:latin typeface="Courier New" panose="02070309020205020404" pitchFamily="49" charset="0"/>
                <a:cs typeface="Courier New" panose="02070309020205020404" pitchFamily="49" charset="0"/>
              </a:rPr>
              <a:t>: Dear Dave this is your final notice to collect your 4* Tenerife Holiday or #5000 CASH award! Call 09061743806 from landline. TCs SAE Box326 CW25WX 150ppm"</a:t>
            </a:r>
          </a:p>
          <a:p>
            <a:pPr marL="0" indent="0">
              <a:buNone/>
            </a:pPr>
            <a:r>
              <a:rPr lang="en-US" sz="1800" dirty="0">
                <a:latin typeface="Courier New" panose="02070309020205020404" pitchFamily="49" charset="0"/>
                <a:cs typeface="Courier New" panose="02070309020205020404" pitchFamily="49" charset="0"/>
              </a:rPr>
              <a:t>$`6`</a:t>
            </a:r>
          </a:p>
          <a:p>
            <a:pPr marL="0" indent="0">
              <a:buNone/>
            </a:pPr>
            <a:r>
              <a:rPr lang="en-US" sz="1800" dirty="0">
                <a:latin typeface="Courier New" panose="02070309020205020404" pitchFamily="49" charset="0"/>
                <a:cs typeface="Courier New" panose="02070309020205020404" pitchFamily="49" charset="0"/>
              </a:rPr>
              <a:t>[1] "</a:t>
            </a:r>
            <a:r>
              <a:rPr lang="en-US" sz="1800" dirty="0" err="1">
                <a:latin typeface="Courier New" panose="02070309020205020404" pitchFamily="49" charset="0"/>
                <a:cs typeface="Courier New" panose="02070309020205020404" pitchFamily="49" charset="0"/>
              </a:rPr>
              <a:t>Aiya</a:t>
            </a:r>
            <a:r>
              <a:rPr lang="en-US" sz="1800" dirty="0">
                <a:latin typeface="Courier New" panose="02070309020205020404" pitchFamily="49" charset="0"/>
                <a:cs typeface="Courier New" panose="02070309020205020404" pitchFamily="49" charset="0"/>
              </a:rPr>
              <a:t> we discuss later lar... Pick u up at 4 is it?“</a:t>
            </a:r>
          </a:p>
          <a:p>
            <a:pPr marL="0" indent="0">
              <a:buNone/>
            </a:pPr>
            <a:r>
              <a:rPr lang="en-US" sz="1800" dirty="0"/>
              <a:t>Before we can extract words from the corpus, you must standardize it. For example, we must convert all uppercase characters to lowercase characters. We will use the function </a:t>
            </a:r>
            <a:r>
              <a:rPr lang="en-US" sz="1800" i="1" dirty="0" err="1"/>
              <a:t>tm_map</a:t>
            </a:r>
            <a:r>
              <a:rPr lang="en-US" sz="1800" i="1" dirty="0"/>
              <a:t>() </a:t>
            </a:r>
            <a:r>
              <a:rPr lang="en-US" sz="1800" dirty="0"/>
              <a:t>which takes a corpus and a transformation function as attributes and applies the transformation  function to each document in the corpus.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content_transformer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tolower</a:t>
            </a:r>
            <a:r>
              <a:rPr lang="en-US" sz="1800" dirty="0">
                <a:latin typeface="Courier New" panose="02070309020205020404" pitchFamily="49" charset="0"/>
                <a:cs typeface="Courier New" panose="02070309020205020404" pitchFamily="49" charset="0"/>
              </a:rPr>
              <a:t>))</a:t>
            </a:r>
          </a:p>
          <a:p>
            <a:pPr marL="0" indent="0">
              <a:buNone/>
            </a:pPr>
            <a:r>
              <a:rPr lang="en-US" sz="1800" dirty="0"/>
              <a:t>Here, we have applied </a:t>
            </a:r>
            <a:r>
              <a:rPr lang="en-US" sz="1800" i="1" dirty="0" err="1"/>
              <a:t>tolower</a:t>
            </a:r>
            <a:r>
              <a:rPr lang="en-US" sz="1800" i="1" dirty="0"/>
              <a:t>() </a:t>
            </a:r>
            <a:r>
              <a:rPr lang="en-US" sz="1800" dirty="0"/>
              <a:t>function to each document in </a:t>
            </a:r>
            <a:r>
              <a:rPr lang="en-US" sz="1800" dirty="0" err="1"/>
              <a:t>sms_corpus</a:t>
            </a:r>
            <a:r>
              <a:rPr lang="en-US" sz="1800" dirty="0"/>
              <a:t>. The function </a:t>
            </a:r>
            <a:r>
              <a:rPr lang="en-US" sz="1800" i="1" dirty="0" err="1"/>
              <a:t>content_transformer</a:t>
            </a:r>
            <a:r>
              <a:rPr lang="en-US" sz="1800" i="1" dirty="0"/>
              <a:t>() </a:t>
            </a:r>
            <a:r>
              <a:rPr lang="en-US" sz="1800" dirty="0"/>
              <a:t>is</a:t>
            </a:r>
            <a:r>
              <a:rPr lang="en-US" sz="1800" i="1" dirty="0"/>
              <a:t> </a:t>
            </a:r>
            <a:r>
              <a:rPr lang="en-US" sz="1800" dirty="0"/>
              <a:t>used as a wrapper function to get and set the content of each document. The result is stored in a new corpus called </a:t>
            </a:r>
            <a:r>
              <a:rPr lang="en-US" sz="1800" dirty="0" err="1"/>
              <a:t>sms_corpus_clean</a:t>
            </a:r>
            <a:r>
              <a:rPr lang="en-US" sz="1800" dirty="0"/>
              <a:t>.</a:t>
            </a:r>
          </a:p>
          <a:p>
            <a:pPr marL="0" indent="0">
              <a:buNone/>
            </a:pPr>
            <a:endParaRPr lang="en-US" sz="1800" dirty="0"/>
          </a:p>
        </p:txBody>
      </p:sp>
      <p:sp>
        <p:nvSpPr>
          <p:cNvPr id="4" name="Slide Number Placeholder 3">
            <a:extLst>
              <a:ext uri="{FF2B5EF4-FFF2-40B4-BE49-F238E27FC236}">
                <a16:creationId xmlns:a16="http://schemas.microsoft.com/office/drawing/2014/main" id="{6DA80E4D-69DA-4E06-B9B0-26DD455ED1CF}"/>
              </a:ext>
            </a:extLst>
          </p:cNvPr>
          <p:cNvSpPr>
            <a:spLocks noGrp="1"/>
          </p:cNvSpPr>
          <p:nvPr>
            <p:ph type="sldNum" sz="quarter" idx="4"/>
          </p:nvPr>
        </p:nvSpPr>
        <p:spPr/>
        <p:txBody>
          <a:bodyPr/>
          <a:lstStyle/>
          <a:p>
            <a:fld id="{A99B023C-8B4C-4F85-AF05-F5A2E6966B7E}" type="slidenum">
              <a:rPr lang="en-US" smtClean="0"/>
              <a:pPr/>
              <a:t>72</a:t>
            </a:fld>
            <a:endParaRPr lang="en-US" dirty="0"/>
          </a:p>
        </p:txBody>
      </p:sp>
    </p:spTree>
    <p:extLst>
      <p:ext uri="{BB962C8B-B14F-4D97-AF65-F5344CB8AC3E}">
        <p14:creationId xmlns:p14="http://schemas.microsoft.com/office/powerpoint/2010/main" val="911098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 text cleaning and standardization</a:t>
            </a:r>
          </a:p>
        </p:txBody>
      </p:sp>
      <p:sp>
        <p:nvSpPr>
          <p:cNvPr id="3" name="Content Placeholder 2"/>
          <p:cNvSpPr>
            <a:spLocks noGrp="1"/>
          </p:cNvSpPr>
          <p:nvPr>
            <p:ph idx="1"/>
          </p:nvPr>
        </p:nvSpPr>
        <p:spPr>
          <a:xfrm>
            <a:off x="228600" y="1524000"/>
            <a:ext cx="8561388" cy="4114800"/>
          </a:xfrm>
        </p:spPr>
        <p:txBody>
          <a:bodyPr/>
          <a:lstStyle/>
          <a:p>
            <a:pPr marL="0" indent="0">
              <a:buNone/>
            </a:pPr>
            <a:r>
              <a:rPr lang="en-US" sz="1800" dirty="0"/>
              <a:t>Text standardization also includes removing all numbers because they do not count as separate words: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removeNumbers</a:t>
            </a:r>
            <a:r>
              <a:rPr lang="en-US" sz="1800" dirty="0">
                <a:latin typeface="Courier New" panose="02070309020205020404" pitchFamily="49" charset="0"/>
                <a:cs typeface="Courier New" panose="02070309020205020404" pitchFamily="49" charset="0"/>
              </a:rPr>
              <a:t>)</a:t>
            </a:r>
          </a:p>
          <a:p>
            <a:pPr marL="0" indent="0">
              <a:buNone/>
            </a:pPr>
            <a:r>
              <a:rPr lang="en-US" sz="1800" dirty="0"/>
              <a:t>Here, the </a:t>
            </a:r>
            <a:r>
              <a:rPr lang="en-US" sz="1800" i="1" dirty="0" err="1"/>
              <a:t>removeNumbers</a:t>
            </a:r>
            <a:r>
              <a:rPr lang="en-US" sz="1800" i="1" dirty="0"/>
              <a:t>() </a:t>
            </a:r>
            <a:r>
              <a:rPr lang="en-US" sz="1800" dirty="0"/>
              <a:t>function does not use a wrapper function to get and set documents because </a:t>
            </a:r>
            <a:r>
              <a:rPr lang="en-US" sz="1800" i="1" dirty="0" err="1"/>
              <a:t>removeNumbers</a:t>
            </a:r>
            <a:r>
              <a:rPr lang="en-US" sz="1800" i="1" dirty="0"/>
              <a:t>() </a:t>
            </a:r>
            <a:r>
              <a:rPr lang="en-US" sz="1800" dirty="0"/>
              <a:t>belongs to the tm package.</a:t>
            </a:r>
          </a:p>
          <a:p>
            <a:pPr marL="0" indent="0">
              <a:buNone/>
            </a:pPr>
            <a:r>
              <a:rPr lang="en-US" sz="1800" dirty="0"/>
              <a:t>The next task is to remove the stop words, i.e., words such as “and”, “or”, “to”, “a”, “the”, which are often irrelevant to text mining. Instead of creating a list of stop words, we will use the built-in function </a:t>
            </a:r>
            <a:r>
              <a:rPr lang="en-US" sz="1800" i="1" dirty="0" err="1"/>
              <a:t>stopwords</a:t>
            </a:r>
            <a:r>
              <a:rPr lang="en-US" sz="1800" i="1" dirty="0"/>
              <a:t>(), </a:t>
            </a:r>
            <a:r>
              <a:rPr lang="en-US" sz="1800" dirty="0"/>
              <a:t>which returns a list of 174 stop words in English.</a:t>
            </a:r>
          </a:p>
          <a:p>
            <a:pPr marL="0" indent="0">
              <a:buNone/>
            </a:pPr>
            <a:r>
              <a:rPr lang="en-US" sz="1800" dirty="0"/>
              <a:t>The list of stop words will be used as an argument of the built-in function </a:t>
            </a:r>
            <a:r>
              <a:rPr lang="en-US" sz="1800" i="1" dirty="0" err="1"/>
              <a:t>removeWords</a:t>
            </a:r>
            <a:r>
              <a:rPr lang="en-US" sz="1800" i="1" dirty="0"/>
              <a:t>()</a:t>
            </a:r>
            <a:r>
              <a:rPr lang="en-US" sz="1800" dirty="0"/>
              <a:t>: </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removeWords</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stopwords</a:t>
            </a:r>
            <a:r>
              <a:rPr lang="en-US" sz="1800" dirty="0">
                <a:latin typeface="Courier New" panose="02070309020205020404" pitchFamily="49" charset="0"/>
                <a:cs typeface="Courier New" panose="02070309020205020404" pitchFamily="49" charset="0"/>
              </a:rPr>
              <a:t>())</a:t>
            </a:r>
          </a:p>
          <a:p>
            <a:pPr marL="0" indent="0">
              <a:buNone/>
            </a:pPr>
            <a:r>
              <a:rPr lang="en-US" sz="1800" dirty="0"/>
              <a:t>The format of the </a:t>
            </a:r>
            <a:r>
              <a:rPr lang="en-US" sz="1800" dirty="0" err="1"/>
              <a:t>tm_map</a:t>
            </a:r>
            <a:r>
              <a:rPr lang="en-US" sz="1800" dirty="0"/>
              <a:t> function is a bit unusual: all arguments to the transformation (or mapping) function are listed after the transformation function. Here </a:t>
            </a:r>
            <a:r>
              <a:rPr lang="en-US" sz="1800" i="1" dirty="0" err="1"/>
              <a:t>stopwords</a:t>
            </a:r>
            <a:r>
              <a:rPr lang="en-US" sz="1800" i="1" dirty="0"/>
              <a:t>() </a:t>
            </a:r>
            <a:r>
              <a:rPr lang="en-US" sz="1800" dirty="0"/>
              <a:t>is an argument of </a:t>
            </a:r>
            <a:r>
              <a:rPr lang="en-US" sz="1800" i="1" dirty="0" err="1"/>
              <a:t>removeWords</a:t>
            </a:r>
            <a:r>
              <a:rPr lang="en-US" sz="1800" i="1" dirty="0"/>
              <a:t>() </a:t>
            </a:r>
            <a:r>
              <a:rPr lang="en-US" sz="1800" dirty="0"/>
              <a:t>and is listed right after </a:t>
            </a:r>
            <a:r>
              <a:rPr lang="en-US" sz="1800" i="1" dirty="0" err="1"/>
              <a:t>removeWords</a:t>
            </a:r>
            <a:r>
              <a:rPr lang="en-US" sz="1800" i="1" dirty="0"/>
              <a:t>().</a:t>
            </a:r>
          </a:p>
        </p:txBody>
      </p:sp>
      <p:sp>
        <p:nvSpPr>
          <p:cNvPr id="4" name="Slide Number Placeholder 3">
            <a:extLst>
              <a:ext uri="{FF2B5EF4-FFF2-40B4-BE49-F238E27FC236}">
                <a16:creationId xmlns:a16="http://schemas.microsoft.com/office/drawing/2014/main" id="{EEC472D2-ACBC-488D-9629-C8F656492104}"/>
              </a:ext>
            </a:extLst>
          </p:cNvPr>
          <p:cNvSpPr>
            <a:spLocks noGrp="1"/>
          </p:cNvSpPr>
          <p:nvPr>
            <p:ph type="sldNum" sz="quarter" idx="4"/>
          </p:nvPr>
        </p:nvSpPr>
        <p:spPr/>
        <p:txBody>
          <a:bodyPr/>
          <a:lstStyle/>
          <a:p>
            <a:fld id="{A99B023C-8B4C-4F85-AF05-F5A2E6966B7E}" type="slidenum">
              <a:rPr lang="en-US" smtClean="0"/>
              <a:pPr/>
              <a:t>73</a:t>
            </a:fld>
            <a:endParaRPr lang="en-US" dirty="0"/>
          </a:p>
        </p:txBody>
      </p:sp>
    </p:spTree>
    <p:extLst>
      <p:ext uri="{BB962C8B-B14F-4D97-AF65-F5344CB8AC3E}">
        <p14:creationId xmlns:p14="http://schemas.microsoft.com/office/powerpoint/2010/main" val="3347686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 text cleaning and standardization</a:t>
            </a:r>
          </a:p>
        </p:txBody>
      </p:sp>
      <p:sp>
        <p:nvSpPr>
          <p:cNvPr id="3" name="Content Placeholder 2"/>
          <p:cNvSpPr>
            <a:spLocks noGrp="1"/>
          </p:cNvSpPr>
          <p:nvPr>
            <p:ph idx="1"/>
          </p:nvPr>
        </p:nvSpPr>
        <p:spPr>
          <a:xfrm>
            <a:off x="125412" y="1524000"/>
            <a:ext cx="8789988" cy="4114800"/>
          </a:xfrm>
        </p:spPr>
        <p:txBody>
          <a:bodyPr/>
          <a:lstStyle/>
          <a:p>
            <a:pPr marL="0" indent="0">
              <a:buNone/>
            </a:pPr>
            <a:r>
              <a:rPr lang="en-US" sz="1800" dirty="0"/>
              <a:t>The next function call removes all punctuation symbols from the corpus: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removePunctuation</a:t>
            </a:r>
            <a:r>
              <a:rPr lang="en-US" sz="1800" dirty="0">
                <a:latin typeface="Courier New" panose="02070309020205020404" pitchFamily="49" charset="0"/>
                <a:cs typeface="Courier New" panose="02070309020205020404" pitchFamily="49" charset="0"/>
              </a:rPr>
              <a:t>)</a:t>
            </a:r>
          </a:p>
          <a:p>
            <a:pPr marL="0" indent="0">
              <a:buNone/>
            </a:pPr>
            <a:r>
              <a:rPr lang="en-US" sz="1800" dirty="0"/>
              <a:t>There is a caveat. After removing punctuation symbols, some words, which were previously separated by punctuation symbols can get concatenated in a single word:</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removePunctuation</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Hey!John</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[1] "</a:t>
            </a:r>
            <a:r>
              <a:rPr lang="en-US" sz="1800" dirty="0" err="1">
                <a:latin typeface="Courier New" panose="02070309020205020404" pitchFamily="49" charset="0"/>
                <a:cs typeface="Courier New" panose="02070309020205020404" pitchFamily="49" charset="0"/>
              </a:rPr>
              <a:t>HeyJohn</a:t>
            </a:r>
            <a:r>
              <a:rPr lang="en-US" sz="1800" dirty="0">
                <a:latin typeface="Courier New" panose="02070309020205020404" pitchFamily="49" charset="0"/>
                <a:cs typeface="Courier New" panose="02070309020205020404" pitchFamily="49" charset="0"/>
              </a:rPr>
              <a:t>“</a:t>
            </a:r>
          </a:p>
          <a:p>
            <a:pPr marL="0" indent="0">
              <a:buNone/>
            </a:pPr>
            <a:r>
              <a:rPr lang="en-US" sz="1800" dirty="0"/>
              <a:t>Instead of using </a:t>
            </a:r>
            <a:r>
              <a:rPr lang="en-US" sz="1800" i="1" dirty="0" err="1"/>
              <a:t>removePunctuation</a:t>
            </a:r>
            <a:r>
              <a:rPr lang="en-US" sz="1800" i="1" dirty="0"/>
              <a:t>(), </a:t>
            </a:r>
            <a:r>
              <a:rPr lang="en-US" sz="1800" dirty="0"/>
              <a:t>one can use the following function, which replaces punctuation symbols with blank spaces: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replacePunctuation</a:t>
            </a:r>
            <a:r>
              <a:rPr lang="en-US" sz="1800" dirty="0">
                <a:latin typeface="Courier New" panose="02070309020205020404" pitchFamily="49" charset="0"/>
                <a:cs typeface="Courier New" panose="02070309020205020404" pitchFamily="49" charset="0"/>
              </a:rPr>
              <a:t> &lt;- function(x) {</a:t>
            </a:r>
          </a:p>
          <a:p>
            <a:pPr marL="0" indent="0">
              <a:buNone/>
            </a:pPr>
            <a:r>
              <a:rPr lang="en-US" sz="1800" dirty="0" err="1">
                <a:latin typeface="Courier New" panose="02070309020205020404" pitchFamily="49" charset="0"/>
                <a:cs typeface="Courier New" panose="02070309020205020404" pitchFamily="49" charset="0"/>
              </a:rPr>
              <a:t>gsub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punct</a:t>
            </a:r>
            <a:r>
              <a:rPr lang="en-US" sz="1800" dirty="0">
                <a:latin typeface="Courier New" panose="02070309020205020404" pitchFamily="49" charset="0"/>
                <a:cs typeface="Courier New" panose="02070309020205020404" pitchFamily="49" charset="0"/>
              </a:rPr>
              <a:t>:]]+", " ", x)</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t>Another important step in the standardization process is converting all inflected or derived words to their stems. This is called stemming. For example, the words "stemmer", "stemming", "stemmed" will all be reduced to "stem". Stemming allows different modifications of the same word to be counted as appearances of the same word. For example, "stemmer", "stemming", "stemmed"  will all be counted as “stem”.</a:t>
            </a:r>
          </a:p>
          <a:p>
            <a:pPr marL="0" indent="0">
              <a:buNone/>
            </a:pPr>
            <a:endParaRPr lang="en-US" sz="1800" dirty="0"/>
          </a:p>
          <a:p>
            <a:pPr marL="0" indent="0">
              <a:buNone/>
            </a:pPr>
            <a:r>
              <a:rPr lang="en-US" sz="1800" dirty="0"/>
              <a:t> </a:t>
            </a:r>
          </a:p>
        </p:txBody>
      </p:sp>
      <p:sp>
        <p:nvSpPr>
          <p:cNvPr id="4" name="Slide Number Placeholder 3">
            <a:extLst>
              <a:ext uri="{FF2B5EF4-FFF2-40B4-BE49-F238E27FC236}">
                <a16:creationId xmlns:a16="http://schemas.microsoft.com/office/drawing/2014/main" id="{85E126D4-1DBD-4F42-8D6E-49E22E3DE4C2}"/>
              </a:ext>
            </a:extLst>
          </p:cNvPr>
          <p:cNvSpPr>
            <a:spLocks noGrp="1"/>
          </p:cNvSpPr>
          <p:nvPr>
            <p:ph type="sldNum" sz="quarter" idx="4"/>
          </p:nvPr>
        </p:nvSpPr>
        <p:spPr/>
        <p:txBody>
          <a:bodyPr/>
          <a:lstStyle/>
          <a:p>
            <a:fld id="{A99B023C-8B4C-4F85-AF05-F5A2E6966B7E}" type="slidenum">
              <a:rPr lang="en-US" smtClean="0"/>
              <a:pPr/>
              <a:t>74</a:t>
            </a:fld>
            <a:endParaRPr lang="en-US" dirty="0"/>
          </a:p>
        </p:txBody>
      </p:sp>
    </p:spTree>
    <p:extLst>
      <p:ext uri="{BB962C8B-B14F-4D97-AF65-F5344CB8AC3E}">
        <p14:creationId xmlns:p14="http://schemas.microsoft.com/office/powerpoint/2010/main" val="1574088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 text cleaning and standardization</a:t>
            </a:r>
          </a:p>
        </p:txBody>
      </p:sp>
      <p:sp>
        <p:nvSpPr>
          <p:cNvPr id="3" name="Content Placeholder 2"/>
          <p:cNvSpPr>
            <a:spLocks noGrp="1"/>
          </p:cNvSpPr>
          <p:nvPr>
            <p:ph idx="1"/>
          </p:nvPr>
        </p:nvSpPr>
        <p:spPr>
          <a:xfrm>
            <a:off x="277812" y="1752600"/>
            <a:ext cx="8866188" cy="4114800"/>
          </a:xfrm>
        </p:spPr>
        <p:txBody>
          <a:bodyPr/>
          <a:lstStyle/>
          <a:p>
            <a:pPr marL="0" indent="0">
              <a:buNone/>
            </a:pPr>
            <a:r>
              <a:rPr lang="en-US" sz="1800" dirty="0"/>
              <a:t>We will use the </a:t>
            </a:r>
            <a:r>
              <a:rPr lang="en-US" sz="1800" i="1" dirty="0" err="1"/>
              <a:t>stemDocument</a:t>
            </a:r>
            <a:r>
              <a:rPr lang="en-US" sz="1800" i="1" dirty="0"/>
              <a:t>() </a:t>
            </a:r>
            <a:r>
              <a:rPr lang="en-US" sz="1800" dirty="0"/>
              <a:t>function from </a:t>
            </a:r>
            <a:r>
              <a:rPr lang="en-US" sz="1800" dirty="0" err="1"/>
              <a:t>SnowballC</a:t>
            </a:r>
            <a:r>
              <a:rPr lang="en-US" sz="1800" dirty="0"/>
              <a:t> package to perform stemming:</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install.packages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SnowballC</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library(</a:t>
            </a:r>
            <a:r>
              <a:rPr lang="en-US" sz="1800" dirty="0" err="1">
                <a:latin typeface="Courier New" panose="02070309020205020404" pitchFamily="49" charset="0"/>
                <a:cs typeface="Courier New" panose="02070309020205020404" pitchFamily="49" charset="0"/>
              </a:rPr>
              <a:t>SnowballC</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stemDocument</a:t>
            </a:r>
            <a:r>
              <a:rPr lang="en-US" sz="1800" dirty="0">
                <a:latin typeface="Courier New" panose="02070309020205020404" pitchFamily="49" charset="0"/>
                <a:cs typeface="Courier New" panose="02070309020205020404" pitchFamily="49" charset="0"/>
              </a:rPr>
              <a:t>)</a:t>
            </a:r>
          </a:p>
          <a:p>
            <a:pPr marL="0" indent="0">
              <a:buNone/>
            </a:pPr>
            <a:r>
              <a:rPr lang="en-US" sz="1800" dirty="0"/>
              <a:t>The last step in the cleaning and standardization process is removing additional white space using the </a:t>
            </a:r>
            <a:r>
              <a:rPr lang="en-US" sz="1800" dirty="0" err="1"/>
              <a:t>stripWhitespace</a:t>
            </a:r>
            <a:r>
              <a:rPr lang="en-US" sz="1800" dirty="0"/>
              <a:t>() function. The function removes only the additional white space, not the white space at all:</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stripWhitespace</a:t>
            </a:r>
            <a:r>
              <a:rPr lang="en-US" sz="1800" dirty="0">
                <a:latin typeface="Courier New" panose="02070309020205020404" pitchFamily="49" charset="0"/>
                <a:cs typeface="Courier New" panose="02070309020205020404" pitchFamily="49" charset="0"/>
              </a:rPr>
              <a:t>("Hello     World!    ")</a:t>
            </a:r>
          </a:p>
          <a:p>
            <a:pPr marL="0" indent="0">
              <a:buNone/>
            </a:pPr>
            <a:r>
              <a:rPr lang="en-US" sz="1800" dirty="0">
                <a:latin typeface="Courier New" panose="02070309020205020404" pitchFamily="49" charset="0"/>
                <a:cs typeface="Courier New" panose="02070309020205020404" pitchFamily="49" charset="0"/>
              </a:rPr>
              <a:t>[1] "Hello World! “</a:t>
            </a:r>
          </a:p>
          <a:p>
            <a:pPr marL="0" indent="0">
              <a:buNone/>
            </a:pPr>
            <a:r>
              <a:rPr lang="en-US" sz="1800" dirty="0"/>
              <a:t>We will use once again </a:t>
            </a:r>
            <a:r>
              <a:rPr lang="en-US" sz="1800" dirty="0" err="1"/>
              <a:t>tm_map</a:t>
            </a:r>
            <a:r>
              <a:rPr lang="en-US" sz="1800" dirty="0"/>
              <a:t> to apply </a:t>
            </a:r>
            <a:r>
              <a:rPr lang="en-US" sz="1800" dirty="0" err="1"/>
              <a:t>stripWhitespace</a:t>
            </a:r>
            <a:r>
              <a:rPr lang="en-US" sz="1800" dirty="0"/>
              <a:t> to each document in the corpus: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tm_map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stripWhitespace</a:t>
            </a:r>
            <a:r>
              <a:rPr lang="en-US" sz="1800" dirty="0">
                <a:latin typeface="Courier New" panose="02070309020205020404" pitchFamily="49" charset="0"/>
                <a:cs typeface="Courier New" panose="02070309020205020404" pitchFamily="49" charset="0"/>
              </a:rPr>
              <a:t>)</a:t>
            </a:r>
          </a:p>
          <a:p>
            <a:pPr marL="0" indent="0">
              <a:buNone/>
            </a:pPr>
            <a:r>
              <a:rPr lang="en-US" sz="1800" dirty="0">
                <a:cs typeface="Courier New" panose="02070309020205020404" pitchFamily="49" charset="0"/>
              </a:rPr>
              <a:t>This completes the cleaning and the standardization phase.</a:t>
            </a:r>
          </a:p>
        </p:txBody>
      </p:sp>
      <p:sp>
        <p:nvSpPr>
          <p:cNvPr id="4" name="Slide Number Placeholder 3">
            <a:extLst>
              <a:ext uri="{FF2B5EF4-FFF2-40B4-BE49-F238E27FC236}">
                <a16:creationId xmlns:a16="http://schemas.microsoft.com/office/drawing/2014/main" id="{ED4F3E6B-F4A8-4553-978F-B9F3CA7E884B}"/>
              </a:ext>
            </a:extLst>
          </p:cNvPr>
          <p:cNvSpPr>
            <a:spLocks noGrp="1"/>
          </p:cNvSpPr>
          <p:nvPr>
            <p:ph type="sldNum" sz="quarter" idx="4"/>
          </p:nvPr>
        </p:nvSpPr>
        <p:spPr/>
        <p:txBody>
          <a:bodyPr/>
          <a:lstStyle/>
          <a:p>
            <a:fld id="{A99B023C-8B4C-4F85-AF05-F5A2E6966B7E}" type="slidenum">
              <a:rPr lang="en-US" smtClean="0"/>
              <a:pPr/>
              <a:t>75</a:t>
            </a:fld>
            <a:endParaRPr lang="en-US" dirty="0"/>
          </a:p>
        </p:txBody>
      </p:sp>
    </p:spTree>
    <p:extLst>
      <p:ext uri="{BB962C8B-B14F-4D97-AF65-F5344CB8AC3E}">
        <p14:creationId xmlns:p14="http://schemas.microsoft.com/office/powerpoint/2010/main" val="2814410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12" y="228600"/>
            <a:ext cx="10668000" cy="1143000"/>
          </a:xfrm>
        </p:spPr>
        <p:txBody>
          <a:bodyPr/>
          <a:lstStyle/>
          <a:p>
            <a:r>
              <a:rPr lang="en-US" dirty="0"/>
              <a:t>Mobile phone spam filter:</a:t>
            </a:r>
            <a:br>
              <a:rPr lang="en-US" dirty="0"/>
            </a:br>
            <a:r>
              <a:rPr lang="en-US" dirty="0"/>
              <a:t>splitting documents into words</a:t>
            </a:r>
          </a:p>
        </p:txBody>
      </p:sp>
      <p:sp>
        <p:nvSpPr>
          <p:cNvPr id="3" name="Content Placeholder 2"/>
          <p:cNvSpPr>
            <a:spLocks noGrp="1"/>
          </p:cNvSpPr>
          <p:nvPr>
            <p:ph idx="1"/>
          </p:nvPr>
        </p:nvSpPr>
        <p:spPr>
          <a:xfrm>
            <a:off x="533400" y="1524000"/>
            <a:ext cx="8485188" cy="4114800"/>
          </a:xfrm>
        </p:spPr>
        <p:txBody>
          <a:bodyPr/>
          <a:lstStyle/>
          <a:p>
            <a:pPr marL="0" indent="0">
              <a:buNone/>
            </a:pPr>
            <a:r>
              <a:rPr lang="en-US" sz="1800" dirty="0">
                <a:effectLst>
                  <a:outerShdw blurRad="38100" dist="38100" dir="2700000" algn="tl">
                    <a:srgbClr val="000000">
                      <a:alpha val="43137"/>
                    </a:srgbClr>
                  </a:outerShdw>
                </a:effectLst>
              </a:rPr>
              <a:t>The next phase is to split each document into words, a process called tokenization. The result is usually stored as a </a:t>
            </a:r>
            <a:r>
              <a:rPr lang="en-US" sz="1800" b="1" dirty="0">
                <a:effectLst>
                  <a:outerShdw blurRad="38100" dist="38100" dir="2700000" algn="tl">
                    <a:srgbClr val="000000">
                      <a:alpha val="43137"/>
                    </a:srgbClr>
                  </a:outerShdw>
                </a:effectLst>
              </a:rPr>
              <a:t>document-term matrix</a:t>
            </a:r>
            <a:r>
              <a:rPr lang="en-US" sz="1800" dirty="0">
                <a:effectLst>
                  <a:outerShdw blurRad="38100" dist="38100" dir="2700000" algn="tl">
                    <a:srgbClr val="000000">
                      <a:alpha val="43137"/>
                    </a:srgbClr>
                  </a:outerShdw>
                </a:effectLst>
              </a:rPr>
              <a:t> or </a:t>
            </a:r>
            <a:r>
              <a:rPr lang="en-US" sz="1800" b="1" dirty="0">
                <a:effectLst>
                  <a:outerShdw blurRad="38100" dist="38100" dir="2700000" algn="tl">
                    <a:srgbClr val="000000">
                      <a:alpha val="43137"/>
                    </a:srgbClr>
                  </a:outerShdw>
                </a:effectLst>
              </a:rPr>
              <a:t>term-document matrix</a:t>
            </a:r>
            <a:r>
              <a:rPr lang="en-US" sz="1800" dirty="0">
                <a:effectLst>
                  <a:outerShdw blurRad="38100" dist="38100" dir="2700000" algn="tl">
                    <a:srgbClr val="000000">
                      <a:alpha val="43137"/>
                    </a:srgbClr>
                  </a:outerShdw>
                </a:effectLst>
              </a:rPr>
              <a:t>. These are matrices that describe the frequency of terms that occur in a collection of documents. Suppose, for example, that we have the following two documents:</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D1 =  “ML is hard”</a:t>
            </a:r>
            <a:br>
              <a:rPr lang="en-US" sz="1800" dirty="0">
                <a:effectLst>
                  <a:outerShdw blurRad="38100" dist="38100" dir="2700000" algn="tl">
                    <a:srgbClr val="000000">
                      <a:alpha val="43137"/>
                    </a:srgbClr>
                  </a:outerShdw>
                </a:effectLst>
              </a:rPr>
            </a:br>
            <a:r>
              <a:rPr lang="en-US" sz="1800" dirty="0">
                <a:effectLst>
                  <a:outerShdw blurRad="38100" dist="38100" dir="2700000" algn="tl">
                    <a:srgbClr val="000000">
                      <a:alpha val="43137"/>
                    </a:srgbClr>
                  </a:outerShdw>
                </a:effectLst>
              </a:rPr>
              <a:t>D2 = “ML is easy”</a:t>
            </a:r>
          </a:p>
          <a:p>
            <a:pPr marL="0" indent="0">
              <a:buNone/>
            </a:pPr>
            <a:r>
              <a:rPr lang="en-US" sz="1800" dirty="0">
                <a:effectLst>
                  <a:outerShdw blurRad="38100" dist="38100" dir="2700000" algn="tl">
                    <a:srgbClr val="000000">
                      <a:alpha val="43137"/>
                    </a:srgbClr>
                  </a:outerShdw>
                </a:effectLst>
              </a:rPr>
              <a:t>In the document-term matrix (DTM), rows represent documents and columns represent words (</a:t>
            </a:r>
            <a:r>
              <a:rPr lang="en-US" sz="1800" dirty="0" err="1">
                <a:effectLst>
                  <a:outerShdw blurRad="38100" dist="38100" dir="2700000" algn="tl">
                    <a:srgbClr val="000000">
                      <a:alpha val="43137"/>
                    </a:srgbClr>
                  </a:outerShdw>
                </a:effectLst>
              </a:rPr>
              <a:t>a.k.a</a:t>
            </a:r>
            <a:r>
              <a:rPr lang="en-US" sz="1800" dirty="0">
                <a:effectLst>
                  <a:outerShdw blurRad="38100" dist="38100" dir="2700000" algn="tl">
                    <a:srgbClr val="000000">
                      <a:alpha val="43137"/>
                    </a:srgbClr>
                  </a:outerShdw>
                </a:effectLst>
              </a:rPr>
              <a:t> terms):</a:t>
            </a:r>
          </a:p>
          <a:p>
            <a:pPr marL="0" indent="0">
              <a:buNone/>
            </a:pPr>
            <a:endParaRPr lang="en-US" sz="1800" dirty="0">
              <a:effectLst/>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The term-document matrix (TDM) is the inverse of the document-term matrix, i.e., rows represent words and columns represent documents.</a:t>
            </a:r>
          </a:p>
        </p:txBody>
      </p:sp>
      <p:graphicFrame>
        <p:nvGraphicFramePr>
          <p:cNvPr id="6" name="Table 5"/>
          <p:cNvGraphicFramePr>
            <a:graphicFrameLocks noGrp="1"/>
          </p:cNvGraphicFramePr>
          <p:nvPr/>
        </p:nvGraphicFramePr>
        <p:xfrm>
          <a:off x="1066800" y="4267200"/>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ML</a:t>
                      </a:r>
                    </a:p>
                  </a:txBody>
                  <a:tcPr/>
                </a:tc>
                <a:tc>
                  <a:txBody>
                    <a:bodyPr/>
                    <a:lstStyle/>
                    <a:p>
                      <a:r>
                        <a:rPr lang="en-US" dirty="0"/>
                        <a:t>is</a:t>
                      </a:r>
                    </a:p>
                  </a:txBody>
                  <a:tcPr/>
                </a:tc>
                <a:tc>
                  <a:txBody>
                    <a:bodyPr/>
                    <a:lstStyle/>
                    <a:p>
                      <a:r>
                        <a:rPr lang="en-US" dirty="0"/>
                        <a:t>hard</a:t>
                      </a:r>
                    </a:p>
                  </a:txBody>
                  <a:tcPr/>
                </a:tc>
                <a:tc>
                  <a:txBody>
                    <a:bodyPr/>
                    <a:lstStyle/>
                    <a:p>
                      <a:r>
                        <a:rPr lang="en-US" dirty="0"/>
                        <a:t>easy</a:t>
                      </a:r>
                    </a:p>
                  </a:txBody>
                  <a:tcPr/>
                </a:tc>
                <a:extLst>
                  <a:ext uri="{0D108BD9-81ED-4DB2-BD59-A6C34878D82A}">
                    <a16:rowId xmlns:a16="http://schemas.microsoft.com/office/drawing/2014/main" val="10000"/>
                  </a:ext>
                </a:extLst>
              </a:tr>
              <a:tr h="370840">
                <a:tc>
                  <a:txBody>
                    <a:bodyPr/>
                    <a:lstStyle/>
                    <a:p>
                      <a:r>
                        <a:rPr lang="en-US" dirty="0"/>
                        <a:t>D1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D2</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4" name="Slide Number Placeholder 3">
            <a:extLst>
              <a:ext uri="{FF2B5EF4-FFF2-40B4-BE49-F238E27FC236}">
                <a16:creationId xmlns:a16="http://schemas.microsoft.com/office/drawing/2014/main" id="{4548C136-E1C0-4859-82D0-635AF2B3C073}"/>
              </a:ext>
            </a:extLst>
          </p:cNvPr>
          <p:cNvSpPr>
            <a:spLocks noGrp="1"/>
          </p:cNvSpPr>
          <p:nvPr>
            <p:ph type="sldNum" sz="quarter" idx="4"/>
          </p:nvPr>
        </p:nvSpPr>
        <p:spPr/>
        <p:txBody>
          <a:bodyPr/>
          <a:lstStyle/>
          <a:p>
            <a:fld id="{A99B023C-8B4C-4F85-AF05-F5A2E6966B7E}" type="slidenum">
              <a:rPr lang="en-US" smtClean="0"/>
              <a:pPr/>
              <a:t>76</a:t>
            </a:fld>
            <a:endParaRPr lang="en-US" dirty="0"/>
          </a:p>
        </p:txBody>
      </p:sp>
    </p:spTree>
    <p:extLst>
      <p:ext uri="{BB962C8B-B14F-4D97-AF65-F5344CB8AC3E}">
        <p14:creationId xmlns:p14="http://schemas.microsoft.com/office/powerpoint/2010/main" val="7372379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splitting documents into words</a:t>
            </a:r>
          </a:p>
        </p:txBody>
      </p:sp>
      <p:sp>
        <p:nvSpPr>
          <p:cNvPr id="3" name="Content Placeholder 2"/>
          <p:cNvSpPr>
            <a:spLocks noGrp="1"/>
          </p:cNvSpPr>
          <p:nvPr>
            <p:ph idx="1"/>
          </p:nvPr>
        </p:nvSpPr>
        <p:spPr>
          <a:xfrm>
            <a:off x="381000" y="1946275"/>
            <a:ext cx="8561388" cy="4114800"/>
          </a:xfrm>
        </p:spPr>
        <p:txBody>
          <a:bodyPr/>
          <a:lstStyle/>
          <a:p>
            <a:pPr marL="0" indent="0">
              <a:buNone/>
            </a:pPr>
            <a:r>
              <a:rPr lang="en-US" sz="1800" dirty="0"/>
              <a:t>A DTM can be created using the </a:t>
            </a:r>
            <a:r>
              <a:rPr lang="en-US" sz="1800" i="1" dirty="0" err="1"/>
              <a:t>DocumentTermMatrix</a:t>
            </a:r>
            <a:r>
              <a:rPr lang="en-US" sz="1800" i="1" dirty="0"/>
              <a:t>() </a:t>
            </a:r>
            <a:r>
              <a:rPr lang="en-US" sz="1800" dirty="0"/>
              <a:t>function:</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sms_dtm</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DocumentTermMatrix</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a:t>
            </a:r>
          </a:p>
          <a:p>
            <a:pPr marL="0" indent="0">
              <a:buNone/>
            </a:pPr>
            <a:r>
              <a:rPr lang="en-US" sz="1800" dirty="0"/>
              <a:t>The </a:t>
            </a:r>
            <a:r>
              <a:rPr lang="en-US" sz="1800" i="1" dirty="0" err="1"/>
              <a:t>DocumentTermMatrix</a:t>
            </a:r>
            <a:r>
              <a:rPr lang="en-US" sz="1800" i="1" dirty="0"/>
              <a:t>() </a:t>
            </a:r>
            <a:r>
              <a:rPr lang="en-US" sz="1800" dirty="0"/>
              <a:t>function provides optional arguments that allow data cleaning, standardization, and tokenization to be done in a single function call:</a:t>
            </a:r>
          </a:p>
          <a:p>
            <a:pPr marL="0" indent="0">
              <a:buNone/>
            </a:pPr>
            <a:r>
              <a:rPr lang="en-US" sz="1800" dirty="0">
                <a:latin typeface="Courier New" panose="02070309020205020404" pitchFamily="49" charset="0"/>
                <a:cs typeface="Courier New" panose="02070309020205020404" pitchFamily="49" charset="0"/>
              </a:rPr>
              <a:t>&gt; sms_dtm2 &lt;- </a:t>
            </a:r>
            <a:r>
              <a:rPr lang="en-US" sz="1800" dirty="0" err="1">
                <a:latin typeface="Courier New" panose="02070309020205020404" pitchFamily="49" charset="0"/>
                <a:cs typeface="Courier New" panose="02070309020205020404" pitchFamily="49" charset="0"/>
              </a:rPr>
              <a:t>DocumentTermMatrix</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a:t>
            </a:r>
            <a:r>
              <a:rPr lang="en-US" sz="1800" dirty="0">
                <a:latin typeface="Courier New" panose="02070309020205020404" pitchFamily="49" charset="0"/>
                <a:cs typeface="Courier New" panose="02070309020205020404" pitchFamily="49" charset="0"/>
              </a:rPr>
              <a:t>, control = list(</a:t>
            </a:r>
          </a:p>
          <a:p>
            <a:pPr marL="0" indent="0">
              <a:buNone/>
            </a:pPr>
            <a:r>
              <a:rPr lang="en-US" sz="1800" dirty="0" err="1">
                <a:latin typeface="Courier New" panose="02070309020205020404" pitchFamily="49" charset="0"/>
                <a:cs typeface="Courier New" panose="02070309020205020404" pitchFamily="49" charset="0"/>
              </a:rPr>
              <a:t>tolower</a:t>
            </a:r>
            <a:r>
              <a:rPr lang="en-US" sz="1800" dirty="0">
                <a:latin typeface="Courier New" panose="02070309020205020404" pitchFamily="49" charset="0"/>
                <a:cs typeface="Courier New" panose="02070309020205020404" pitchFamily="49" charset="0"/>
              </a:rPr>
              <a:t> = TRUE,</a:t>
            </a:r>
          </a:p>
          <a:p>
            <a:pPr marL="0" indent="0">
              <a:buNone/>
            </a:pPr>
            <a:r>
              <a:rPr lang="en-US" sz="1800" dirty="0" err="1">
                <a:latin typeface="Courier New" panose="02070309020205020404" pitchFamily="49" charset="0"/>
                <a:cs typeface="Courier New" panose="02070309020205020404" pitchFamily="49" charset="0"/>
              </a:rPr>
              <a:t>removeNumbers</a:t>
            </a:r>
            <a:r>
              <a:rPr lang="en-US" sz="1800" dirty="0">
                <a:latin typeface="Courier New" panose="02070309020205020404" pitchFamily="49" charset="0"/>
                <a:cs typeface="Courier New" panose="02070309020205020404" pitchFamily="49" charset="0"/>
              </a:rPr>
              <a:t> = TRUE,</a:t>
            </a:r>
          </a:p>
          <a:p>
            <a:pPr marL="0" indent="0">
              <a:buNone/>
            </a:pPr>
            <a:r>
              <a:rPr lang="en-US" sz="1800" dirty="0" err="1">
                <a:latin typeface="Courier New" panose="02070309020205020404" pitchFamily="49" charset="0"/>
                <a:cs typeface="Courier New" panose="02070309020205020404" pitchFamily="49" charset="0"/>
              </a:rPr>
              <a:t>stopwords</a:t>
            </a:r>
            <a:r>
              <a:rPr lang="en-US" sz="1800" dirty="0">
                <a:latin typeface="Courier New" panose="02070309020205020404" pitchFamily="49" charset="0"/>
                <a:cs typeface="Courier New" panose="02070309020205020404" pitchFamily="49" charset="0"/>
              </a:rPr>
              <a:t> =  TRUE,</a:t>
            </a:r>
          </a:p>
          <a:p>
            <a:pPr marL="0" indent="0">
              <a:buNone/>
            </a:pPr>
            <a:r>
              <a:rPr lang="en-US" sz="1800" dirty="0" err="1">
                <a:latin typeface="Courier New" panose="02070309020205020404" pitchFamily="49" charset="0"/>
                <a:cs typeface="Courier New" panose="02070309020205020404" pitchFamily="49" charset="0"/>
              </a:rPr>
              <a:t>removePunctuation</a:t>
            </a:r>
            <a:r>
              <a:rPr lang="en-US" sz="1800" dirty="0">
                <a:latin typeface="Courier New" panose="02070309020205020404" pitchFamily="49" charset="0"/>
                <a:cs typeface="Courier New" panose="02070309020205020404" pitchFamily="49" charset="0"/>
              </a:rPr>
              <a:t> = TRUE,</a:t>
            </a:r>
          </a:p>
          <a:p>
            <a:pPr marL="0" indent="0">
              <a:buNone/>
            </a:pPr>
            <a:r>
              <a:rPr lang="en-US" sz="1800" dirty="0">
                <a:latin typeface="Courier New" panose="02070309020205020404" pitchFamily="49" charset="0"/>
                <a:cs typeface="Courier New" panose="02070309020205020404" pitchFamily="49" charset="0"/>
              </a:rPr>
              <a:t>stemming = TRUE</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t>There is a slight difference between sms_stm2 and </a:t>
            </a:r>
            <a:r>
              <a:rPr lang="en-US" sz="1800" dirty="0" err="1"/>
              <a:t>sms_dtm</a:t>
            </a:r>
            <a:r>
              <a:rPr lang="en-US" sz="1800" dirty="0"/>
              <a:t> due to the fact that the default options of the </a:t>
            </a:r>
            <a:r>
              <a:rPr lang="en-US" sz="1800" i="1" dirty="0" err="1"/>
              <a:t>DocumentTermMatrix</a:t>
            </a:r>
            <a:r>
              <a:rPr lang="en-US" sz="1800" i="1" dirty="0"/>
              <a:t>() </a:t>
            </a:r>
            <a:r>
              <a:rPr lang="en-US" sz="1800" dirty="0"/>
              <a:t>function (especially the removal of stop words) slightly differ from the way we have done it in </a:t>
            </a:r>
            <a:r>
              <a:rPr lang="en-US" sz="1800" dirty="0" err="1"/>
              <a:t>sms_dtm</a:t>
            </a:r>
            <a:r>
              <a:rPr lang="en-US" sz="1800" dirty="0"/>
              <a:t>.</a:t>
            </a:r>
          </a:p>
          <a:p>
            <a:pPr marL="0" indent="0">
              <a:buNone/>
            </a:pPr>
            <a:endParaRPr lang="en-US" sz="1800" dirty="0"/>
          </a:p>
        </p:txBody>
      </p:sp>
      <p:sp>
        <p:nvSpPr>
          <p:cNvPr id="4" name="Slide Number Placeholder 3">
            <a:extLst>
              <a:ext uri="{FF2B5EF4-FFF2-40B4-BE49-F238E27FC236}">
                <a16:creationId xmlns:a16="http://schemas.microsoft.com/office/drawing/2014/main" id="{8356F21E-4AEB-476C-A839-0AEC4F5FB93D}"/>
              </a:ext>
            </a:extLst>
          </p:cNvPr>
          <p:cNvSpPr>
            <a:spLocks noGrp="1"/>
          </p:cNvSpPr>
          <p:nvPr>
            <p:ph type="sldNum" sz="quarter" idx="4"/>
          </p:nvPr>
        </p:nvSpPr>
        <p:spPr/>
        <p:txBody>
          <a:bodyPr/>
          <a:lstStyle/>
          <a:p>
            <a:fld id="{A99B023C-8B4C-4F85-AF05-F5A2E6966B7E}" type="slidenum">
              <a:rPr lang="en-US" smtClean="0"/>
              <a:pPr/>
              <a:t>77</a:t>
            </a:fld>
            <a:endParaRPr lang="en-US" dirty="0"/>
          </a:p>
        </p:txBody>
      </p:sp>
    </p:spTree>
    <p:extLst>
      <p:ext uri="{BB962C8B-B14F-4D97-AF65-F5344CB8AC3E}">
        <p14:creationId xmlns:p14="http://schemas.microsoft.com/office/powerpoint/2010/main" val="1278629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9601200" cy="1143000"/>
          </a:xfrm>
        </p:spPr>
        <p:txBody>
          <a:bodyPr/>
          <a:lstStyle/>
          <a:p>
            <a:r>
              <a:rPr lang="en-US" dirty="0"/>
              <a:t>Mobile phone spam filter: </a:t>
            </a:r>
            <a:br>
              <a:rPr lang="en-US" dirty="0"/>
            </a:br>
            <a:r>
              <a:rPr lang="en-US" dirty="0"/>
              <a:t>creating training and test datasets</a:t>
            </a:r>
          </a:p>
        </p:txBody>
      </p:sp>
      <p:sp>
        <p:nvSpPr>
          <p:cNvPr id="3" name="Content Placeholder 2"/>
          <p:cNvSpPr>
            <a:spLocks noGrp="1"/>
          </p:cNvSpPr>
          <p:nvPr>
            <p:ph idx="1"/>
          </p:nvPr>
        </p:nvSpPr>
        <p:spPr>
          <a:xfrm>
            <a:off x="533400" y="1946275"/>
            <a:ext cx="8408988" cy="4114800"/>
          </a:xfrm>
        </p:spPr>
        <p:txBody>
          <a:bodyPr/>
          <a:lstStyle/>
          <a:p>
            <a:pPr marL="0" indent="0">
              <a:buNone/>
            </a:pPr>
            <a:r>
              <a:rPr lang="en-US" sz="1800" dirty="0"/>
              <a:t>The next phase is to create the training and test datasets. We'll divide the data into two portions: 75 percent for training and 25 percent for testing. This corresponds to 4,169 documents for training and 1,390 documents  for testing. Assuming that the documents are stored randomly, we can take the first 4,160 documents for the training set and the remaining documents for the test set. Text corpora are very much like data frames, allowing row and column selection:</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sms_dtm_train</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sms_dtm</a:t>
            </a:r>
            <a:r>
              <a:rPr lang="en-US" sz="1800" dirty="0">
                <a:latin typeface="Courier New" panose="02070309020205020404" pitchFamily="49" charset="0"/>
                <a:cs typeface="Courier New" panose="02070309020205020404" pitchFamily="49" charset="0"/>
              </a:rPr>
              <a:t>[1:4169, ]</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sms_dtm_test</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sms_dtm</a:t>
            </a:r>
            <a:r>
              <a:rPr lang="en-US" sz="1800" dirty="0">
                <a:latin typeface="Courier New" panose="02070309020205020404" pitchFamily="49" charset="0"/>
                <a:cs typeface="Courier New" panose="02070309020205020404" pitchFamily="49" charset="0"/>
              </a:rPr>
              <a:t>[4170:5559, ]</a:t>
            </a:r>
          </a:p>
          <a:p>
            <a:pPr marL="0" indent="0">
              <a:buNone/>
            </a:pPr>
            <a:r>
              <a:rPr lang="en-US" sz="1800" dirty="0"/>
              <a:t>The next two commands extract the labels from the raw data:</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sms_train_labels</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sms_raw</a:t>
            </a:r>
            <a:r>
              <a:rPr lang="en-US" sz="1800" dirty="0">
                <a:latin typeface="Courier New" panose="02070309020205020404" pitchFamily="49" charset="0"/>
                <a:cs typeface="Courier New" panose="02070309020205020404" pitchFamily="49" charset="0"/>
              </a:rPr>
              <a:t>[1:4169, ]$type</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sms_test_labels</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sms_raw</a:t>
            </a:r>
            <a:r>
              <a:rPr lang="en-US" sz="1800" dirty="0">
                <a:latin typeface="Courier New" panose="02070309020205020404" pitchFamily="49" charset="0"/>
                <a:cs typeface="Courier New" panose="02070309020205020404" pitchFamily="49" charset="0"/>
              </a:rPr>
              <a:t>[4170:5559, ]$type</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9DC38FFC-CFE6-4340-9CF6-4249A59AF951}"/>
              </a:ext>
            </a:extLst>
          </p:cNvPr>
          <p:cNvSpPr>
            <a:spLocks noGrp="1"/>
          </p:cNvSpPr>
          <p:nvPr>
            <p:ph type="sldNum" sz="quarter" idx="4"/>
          </p:nvPr>
        </p:nvSpPr>
        <p:spPr/>
        <p:txBody>
          <a:bodyPr/>
          <a:lstStyle/>
          <a:p>
            <a:fld id="{A99B023C-8B4C-4F85-AF05-F5A2E6966B7E}" type="slidenum">
              <a:rPr lang="en-US" smtClean="0"/>
              <a:pPr/>
              <a:t>78</a:t>
            </a:fld>
            <a:endParaRPr lang="en-US" dirty="0"/>
          </a:p>
        </p:txBody>
      </p:sp>
    </p:spTree>
    <p:extLst>
      <p:ext uri="{BB962C8B-B14F-4D97-AF65-F5344CB8AC3E}">
        <p14:creationId xmlns:p14="http://schemas.microsoft.com/office/powerpoint/2010/main" val="3411899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49" y="381000"/>
            <a:ext cx="8659812" cy="1143000"/>
          </a:xfrm>
        </p:spPr>
        <p:txBody>
          <a:bodyPr/>
          <a:lstStyle/>
          <a:p>
            <a:r>
              <a:rPr lang="en-US" dirty="0"/>
              <a:t>Visualizing text data: word clouds</a:t>
            </a:r>
          </a:p>
        </p:txBody>
      </p:sp>
      <p:sp>
        <p:nvSpPr>
          <p:cNvPr id="3" name="Content Placeholder 2"/>
          <p:cNvSpPr>
            <a:spLocks noGrp="1"/>
          </p:cNvSpPr>
          <p:nvPr>
            <p:ph idx="1"/>
          </p:nvPr>
        </p:nvSpPr>
        <p:spPr>
          <a:xfrm>
            <a:off x="457200" y="1946275"/>
            <a:ext cx="8485188" cy="4114800"/>
          </a:xfrm>
        </p:spPr>
        <p:txBody>
          <a:bodyPr/>
          <a:lstStyle/>
          <a:p>
            <a:pPr marL="0" indent="0">
              <a:buNone/>
            </a:pPr>
            <a:r>
              <a:rPr lang="en-US" sz="1800" dirty="0">
                <a:effectLst/>
              </a:rPr>
              <a:t>A </a:t>
            </a:r>
            <a:r>
              <a:rPr lang="en-US" sz="1800" b="1" dirty="0">
                <a:effectLst/>
              </a:rPr>
              <a:t>word or tag cloud</a:t>
            </a:r>
            <a:r>
              <a:rPr lang="en-US" sz="1800" dirty="0">
                <a:effectLst/>
              </a:rPr>
              <a:t> is a visual representation of text data, in which words are scattered around with more important words (more frequent, for example) shown with bigger font size and different color.</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276600"/>
            <a:ext cx="5123220" cy="2630488"/>
          </a:xfrm>
          <a:prstGeom prst="rect">
            <a:avLst/>
          </a:prstGeom>
        </p:spPr>
      </p:pic>
      <p:sp>
        <p:nvSpPr>
          <p:cNvPr id="5" name="Rectangle 4"/>
          <p:cNvSpPr/>
          <p:nvPr/>
        </p:nvSpPr>
        <p:spPr>
          <a:xfrm>
            <a:off x="5553319" y="6172200"/>
            <a:ext cx="3389069" cy="338554"/>
          </a:xfrm>
          <a:prstGeom prst="rect">
            <a:avLst/>
          </a:prstGeom>
        </p:spPr>
        <p:txBody>
          <a:bodyPr wrap="none">
            <a:spAutoFit/>
          </a:bodyPr>
          <a:lstStyle/>
          <a:p>
            <a:r>
              <a:rPr lang="en-US" sz="1600" dirty="0"/>
              <a:t>Source: peekaboo-vision.blogspot.com</a:t>
            </a:r>
          </a:p>
        </p:txBody>
      </p:sp>
      <p:sp>
        <p:nvSpPr>
          <p:cNvPr id="6" name="Slide Number Placeholder 5">
            <a:extLst>
              <a:ext uri="{FF2B5EF4-FFF2-40B4-BE49-F238E27FC236}">
                <a16:creationId xmlns:a16="http://schemas.microsoft.com/office/drawing/2014/main" id="{DB4D119C-C1EC-4647-8EFE-89C30E7B7C78}"/>
              </a:ext>
            </a:extLst>
          </p:cNvPr>
          <p:cNvSpPr>
            <a:spLocks noGrp="1"/>
          </p:cNvSpPr>
          <p:nvPr>
            <p:ph type="sldNum" sz="quarter" idx="4"/>
          </p:nvPr>
        </p:nvSpPr>
        <p:spPr/>
        <p:txBody>
          <a:bodyPr/>
          <a:lstStyle/>
          <a:p>
            <a:fld id="{A99B023C-8B4C-4F85-AF05-F5A2E6966B7E}" type="slidenum">
              <a:rPr lang="en-US" smtClean="0"/>
              <a:pPr/>
              <a:t>79</a:t>
            </a:fld>
            <a:endParaRPr lang="en-US" dirty="0"/>
          </a:p>
        </p:txBody>
      </p:sp>
    </p:spTree>
    <p:extLst>
      <p:ext uri="{BB962C8B-B14F-4D97-AF65-F5344CB8AC3E}">
        <p14:creationId xmlns:p14="http://schemas.microsoft.com/office/powerpoint/2010/main" val="384604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food classification </a:t>
            </a:r>
            <a:r>
              <a:rPr lang="en-US" sz="2800" i="1" dirty="0"/>
              <a:t>(cont.)</a:t>
            </a:r>
            <a:endParaRPr lang="en-US" dirty="0"/>
          </a:p>
        </p:txBody>
      </p:sp>
      <p:sp>
        <p:nvSpPr>
          <p:cNvPr id="3" name="Content Placeholder 2"/>
          <p:cNvSpPr>
            <a:spLocks noGrp="1"/>
          </p:cNvSpPr>
          <p:nvPr>
            <p:ph idx="1"/>
          </p:nvPr>
        </p:nvSpPr>
        <p:spPr>
          <a:xfrm>
            <a:off x="457200" y="1219200"/>
            <a:ext cx="8229600" cy="4114800"/>
          </a:xfrm>
        </p:spPr>
        <p:txBody>
          <a:bodyPr/>
          <a:lstStyle/>
          <a:p>
            <a:pPr marL="0" indent="0">
              <a:buNone/>
            </a:pPr>
            <a:r>
              <a:rPr lang="en-US" sz="2000" dirty="0"/>
              <a:t>The scatterplot reveals a noticeable pattern: similar foods have similar feature characteristics, i.e., vegetables tend to be crunchy but not sweet, fruits tend to be sweet and either crunchy or not crunchy, while proteins tend to be neither crunchy nor sweet. On the scatterplot, the food classes present themselves as clusters:</a:t>
            </a:r>
          </a:p>
        </p:txBody>
      </p:sp>
      <p:pic>
        <p:nvPicPr>
          <p:cNvPr id="4" name="Picture 3"/>
          <p:cNvPicPr>
            <a:picLocks noChangeAspect="1"/>
          </p:cNvPicPr>
          <p:nvPr/>
        </p:nvPicPr>
        <p:blipFill>
          <a:blip r:embed="rId2"/>
          <a:stretch>
            <a:fillRect/>
          </a:stretch>
        </p:blipFill>
        <p:spPr>
          <a:xfrm>
            <a:off x="2743200" y="2971800"/>
            <a:ext cx="4192346" cy="3679350"/>
          </a:xfrm>
          <a:prstGeom prst="rect">
            <a:avLst/>
          </a:prstGeom>
        </p:spPr>
      </p:pic>
      <p:sp>
        <p:nvSpPr>
          <p:cNvPr id="5" name="Slide Number Placeholder 4">
            <a:extLst>
              <a:ext uri="{FF2B5EF4-FFF2-40B4-BE49-F238E27FC236}">
                <a16:creationId xmlns:a16="http://schemas.microsoft.com/office/drawing/2014/main" id="{97188A8A-BEFE-421C-9E3A-27E592BBFE6F}"/>
              </a:ext>
            </a:extLst>
          </p:cNvPr>
          <p:cNvSpPr>
            <a:spLocks noGrp="1"/>
          </p:cNvSpPr>
          <p:nvPr>
            <p:ph type="sldNum" sz="quarter" idx="4"/>
          </p:nvPr>
        </p:nvSpPr>
        <p:spPr/>
        <p:txBody>
          <a:bodyPr/>
          <a:lstStyle/>
          <a:p>
            <a:fld id="{A99B023C-8B4C-4F85-AF05-F5A2E6966B7E}" type="slidenum">
              <a:rPr lang="en-US" smtClean="0"/>
              <a:pPr/>
              <a:t>8</a:t>
            </a:fld>
            <a:endParaRPr lang="en-US" dirty="0"/>
          </a:p>
        </p:txBody>
      </p:sp>
    </p:spTree>
    <p:extLst>
      <p:ext uri="{BB962C8B-B14F-4D97-AF65-F5344CB8AC3E}">
        <p14:creationId xmlns:p14="http://schemas.microsoft.com/office/powerpoint/2010/main" val="3881595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text data: word clouds</a:t>
            </a:r>
          </a:p>
        </p:txBody>
      </p:sp>
      <p:sp>
        <p:nvSpPr>
          <p:cNvPr id="3" name="Content Placeholder 2"/>
          <p:cNvSpPr>
            <a:spLocks noGrp="1"/>
          </p:cNvSpPr>
          <p:nvPr>
            <p:ph idx="1"/>
          </p:nvPr>
        </p:nvSpPr>
        <p:spPr>
          <a:xfrm>
            <a:off x="152400" y="1752600"/>
            <a:ext cx="4953000" cy="4114800"/>
          </a:xfrm>
        </p:spPr>
        <p:txBody>
          <a:bodyPr/>
          <a:lstStyle/>
          <a:p>
            <a:pPr marL="0" indent="0">
              <a:buNone/>
            </a:pPr>
            <a:r>
              <a:rPr lang="en-US" sz="1800" dirty="0"/>
              <a:t>We will use the </a:t>
            </a:r>
            <a:r>
              <a:rPr lang="en-US" sz="1800" i="1" dirty="0" err="1"/>
              <a:t>wordcloud</a:t>
            </a:r>
            <a:r>
              <a:rPr lang="en-US" sz="1800" dirty="0"/>
              <a:t> package:</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install.packages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library(</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p>
          <a:p>
            <a:pPr marL="0" indent="0">
              <a:buNone/>
            </a:pPr>
            <a:r>
              <a:rPr lang="en-US" sz="1800" dirty="0"/>
              <a:t>A </a:t>
            </a:r>
            <a:r>
              <a:rPr lang="en-US" sz="1800" dirty="0" err="1"/>
              <a:t>wordcloud</a:t>
            </a:r>
            <a:r>
              <a:rPr lang="en-US" sz="1800" dirty="0"/>
              <a:t> can be created with a single function call:</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a:t>
            </a:r>
          </a:p>
          <a:p>
            <a:pPr marL="0" indent="0">
              <a:buNone/>
            </a:pPr>
            <a:r>
              <a:rPr lang="en-US" sz="1800" dirty="0" err="1">
                <a:latin typeface="Courier New" panose="02070309020205020404" pitchFamily="49" charset="0"/>
                <a:cs typeface="Courier New" panose="02070309020205020404" pitchFamily="49" charset="0"/>
              </a:rPr>
              <a:t>min.freq</a:t>
            </a:r>
            <a:r>
              <a:rPr lang="en-US" sz="1800" dirty="0">
                <a:latin typeface="Courier New" panose="02070309020205020404" pitchFamily="49" charset="0"/>
                <a:cs typeface="Courier New" panose="02070309020205020404" pitchFamily="49" charset="0"/>
              </a:rPr>
              <a:t> = 50, </a:t>
            </a:r>
            <a:r>
              <a:rPr lang="en-US" sz="1800" dirty="0" err="1">
                <a:latin typeface="Courier New" panose="02070309020205020404" pitchFamily="49" charset="0"/>
                <a:cs typeface="Courier New" panose="02070309020205020404" pitchFamily="49" charset="0"/>
              </a:rPr>
              <a:t>random.order</a:t>
            </a:r>
            <a:r>
              <a:rPr lang="en-US" sz="1800" dirty="0">
                <a:latin typeface="Courier New" panose="02070309020205020404" pitchFamily="49" charset="0"/>
                <a:cs typeface="Courier New" panose="02070309020205020404" pitchFamily="49" charset="0"/>
              </a:rPr>
              <a:t> = </a:t>
            </a:r>
          </a:p>
          <a:p>
            <a:pPr marL="0" indent="0">
              <a:buNone/>
            </a:pPr>
            <a:r>
              <a:rPr lang="en-US" sz="1800" dirty="0">
                <a:latin typeface="Courier New" panose="02070309020205020404" pitchFamily="49" charset="0"/>
                <a:cs typeface="Courier New" panose="02070309020205020404" pitchFamily="49" charset="0"/>
              </a:rPr>
              <a:t>FALSE)</a:t>
            </a:r>
          </a:p>
          <a:p>
            <a:pPr marL="0" indent="0">
              <a:buNone/>
            </a:pPr>
            <a:r>
              <a:rPr lang="en-US" sz="1800" dirty="0"/>
              <a:t>Because the minimum frequency is 50, words with frequency below 50 are not plotted. A </a:t>
            </a:r>
            <a:r>
              <a:rPr lang="en-US" sz="1800" dirty="0" err="1"/>
              <a:t>random.order</a:t>
            </a:r>
            <a:r>
              <a:rPr lang="en-US" sz="1800" dirty="0"/>
              <a:t> = FALSE indicates that the words are plotted in order of decreasing frequency.</a:t>
            </a:r>
          </a:p>
          <a:p>
            <a:pPr marL="0" indent="0">
              <a:buNone/>
            </a:pPr>
            <a:endParaRPr lang="en-US" sz="1800" dirty="0"/>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2"/>
          <a:stretch>
            <a:fillRect/>
          </a:stretch>
        </p:blipFill>
        <p:spPr>
          <a:xfrm>
            <a:off x="5139698" y="1752600"/>
            <a:ext cx="3893805" cy="3886200"/>
          </a:xfrm>
          <a:prstGeom prst="rect">
            <a:avLst/>
          </a:prstGeom>
        </p:spPr>
      </p:pic>
      <p:sp>
        <p:nvSpPr>
          <p:cNvPr id="5" name="Slide Number Placeholder 4">
            <a:extLst>
              <a:ext uri="{FF2B5EF4-FFF2-40B4-BE49-F238E27FC236}">
                <a16:creationId xmlns:a16="http://schemas.microsoft.com/office/drawing/2014/main" id="{AD7B02F1-2F4D-4383-AD3E-55CEBF0BCB00}"/>
              </a:ext>
            </a:extLst>
          </p:cNvPr>
          <p:cNvSpPr>
            <a:spLocks noGrp="1"/>
          </p:cNvSpPr>
          <p:nvPr>
            <p:ph type="sldNum" sz="quarter" idx="4"/>
          </p:nvPr>
        </p:nvSpPr>
        <p:spPr/>
        <p:txBody>
          <a:bodyPr/>
          <a:lstStyle/>
          <a:p>
            <a:fld id="{A99B023C-8B4C-4F85-AF05-F5A2E6966B7E}" type="slidenum">
              <a:rPr lang="en-US" smtClean="0"/>
              <a:pPr/>
              <a:t>80</a:t>
            </a:fld>
            <a:endParaRPr lang="en-US" dirty="0"/>
          </a:p>
        </p:txBody>
      </p:sp>
    </p:spTree>
    <p:extLst>
      <p:ext uri="{BB962C8B-B14F-4D97-AF65-F5344CB8AC3E}">
        <p14:creationId xmlns:p14="http://schemas.microsoft.com/office/powerpoint/2010/main" val="1315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text data: word clouds </a:t>
            </a:r>
            <a:r>
              <a:rPr lang="en-US" sz="2800" i="1" dirty="0"/>
              <a:t>(cont.)</a:t>
            </a:r>
          </a:p>
        </p:txBody>
      </p:sp>
      <p:sp>
        <p:nvSpPr>
          <p:cNvPr id="3" name="Content Placeholder 2"/>
          <p:cNvSpPr>
            <a:spLocks noGrp="1"/>
          </p:cNvSpPr>
          <p:nvPr>
            <p:ph idx="1"/>
          </p:nvPr>
        </p:nvSpPr>
        <p:spPr>
          <a:xfrm>
            <a:off x="373941" y="1447800"/>
            <a:ext cx="8561388" cy="4114800"/>
          </a:xfrm>
        </p:spPr>
        <p:txBody>
          <a:bodyPr/>
          <a:lstStyle/>
          <a:p>
            <a:pPr marL="0" indent="0">
              <a:buNone/>
            </a:pPr>
            <a:r>
              <a:rPr lang="en-US" sz="1800" dirty="0"/>
              <a:t>If you set default </a:t>
            </a:r>
            <a:r>
              <a:rPr lang="en-US" sz="1800" dirty="0" err="1"/>
              <a:t>random.order</a:t>
            </a:r>
            <a:r>
              <a:rPr lang="en-US" sz="1800" dirty="0"/>
              <a:t>=TRUE:</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sms_corpus_clean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min.freq</a:t>
            </a:r>
            <a:r>
              <a:rPr lang="en-US" sz="1800" dirty="0">
                <a:latin typeface="Courier New" panose="02070309020205020404" pitchFamily="49" charset="0"/>
                <a:cs typeface="Courier New" panose="02070309020205020404" pitchFamily="49" charset="0"/>
              </a:rPr>
              <a:t> = 50)</a:t>
            </a:r>
          </a:p>
        </p:txBody>
      </p:sp>
      <p:pic>
        <p:nvPicPr>
          <p:cNvPr id="5" name="Picture 4"/>
          <p:cNvPicPr>
            <a:picLocks noChangeAspect="1"/>
          </p:cNvPicPr>
          <p:nvPr/>
        </p:nvPicPr>
        <p:blipFill>
          <a:blip r:embed="rId2"/>
          <a:stretch>
            <a:fillRect/>
          </a:stretch>
        </p:blipFill>
        <p:spPr>
          <a:xfrm>
            <a:off x="2362200" y="2286000"/>
            <a:ext cx="4419600" cy="4410968"/>
          </a:xfrm>
          <a:prstGeom prst="rect">
            <a:avLst/>
          </a:prstGeom>
        </p:spPr>
      </p:pic>
      <p:sp>
        <p:nvSpPr>
          <p:cNvPr id="4" name="Slide Number Placeholder 3">
            <a:extLst>
              <a:ext uri="{FF2B5EF4-FFF2-40B4-BE49-F238E27FC236}">
                <a16:creationId xmlns:a16="http://schemas.microsoft.com/office/drawing/2014/main" id="{80343C1C-D9AC-4813-9263-C7270F556A50}"/>
              </a:ext>
            </a:extLst>
          </p:cNvPr>
          <p:cNvSpPr>
            <a:spLocks noGrp="1"/>
          </p:cNvSpPr>
          <p:nvPr>
            <p:ph type="sldNum" sz="quarter" idx="4"/>
          </p:nvPr>
        </p:nvSpPr>
        <p:spPr/>
        <p:txBody>
          <a:bodyPr/>
          <a:lstStyle/>
          <a:p>
            <a:fld id="{A99B023C-8B4C-4F85-AF05-F5A2E6966B7E}" type="slidenum">
              <a:rPr lang="en-US" smtClean="0"/>
              <a:pPr/>
              <a:t>81</a:t>
            </a:fld>
            <a:endParaRPr lang="en-US" dirty="0"/>
          </a:p>
        </p:txBody>
      </p:sp>
    </p:spTree>
    <p:extLst>
      <p:ext uri="{BB962C8B-B14F-4D97-AF65-F5344CB8AC3E}">
        <p14:creationId xmlns:p14="http://schemas.microsoft.com/office/powerpoint/2010/main" val="488397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text data: word clouds </a:t>
            </a:r>
            <a:r>
              <a:rPr lang="en-US" sz="2800" i="1" dirty="0"/>
              <a:t>(cont.)</a:t>
            </a:r>
            <a:endParaRPr lang="en-US" dirty="0"/>
          </a:p>
        </p:txBody>
      </p:sp>
      <p:sp>
        <p:nvSpPr>
          <p:cNvPr id="3" name="Content Placeholder 2"/>
          <p:cNvSpPr>
            <a:spLocks noGrp="1"/>
          </p:cNvSpPr>
          <p:nvPr>
            <p:ph idx="1"/>
          </p:nvPr>
        </p:nvSpPr>
        <p:spPr>
          <a:xfrm>
            <a:off x="228600" y="1946275"/>
            <a:ext cx="8713788" cy="4114800"/>
          </a:xfrm>
        </p:spPr>
        <p:txBody>
          <a:bodyPr/>
          <a:lstStyle/>
          <a:p>
            <a:pPr marL="0" indent="0">
              <a:buNone/>
            </a:pPr>
            <a:r>
              <a:rPr lang="en-US" sz="1800" dirty="0"/>
              <a:t>Let’s create word clouds for spam and ham and compare them. </a:t>
            </a:r>
            <a:r>
              <a:rPr lang="en-US" sz="1800" i="1" dirty="0"/>
              <a:t>The subset() </a:t>
            </a:r>
            <a:r>
              <a:rPr lang="en-US" sz="1800" dirty="0"/>
              <a:t>function extracts all records from a data frame (or a vector or matrix) that meet certain condition:</a:t>
            </a:r>
          </a:p>
          <a:p>
            <a:pPr marL="0" indent="0">
              <a:buNone/>
            </a:pPr>
            <a:r>
              <a:rPr lang="en-US" sz="1800" dirty="0">
                <a:latin typeface="Courier New" panose="02070309020205020404" pitchFamily="49" charset="0"/>
                <a:cs typeface="Courier New" panose="02070309020205020404" pitchFamily="49" charset="0"/>
              </a:rPr>
              <a:t>&gt; spam &lt;- subset(</a:t>
            </a:r>
            <a:r>
              <a:rPr lang="en-US" sz="1800" dirty="0" err="1">
                <a:latin typeface="Courier New" panose="02070309020205020404" pitchFamily="49" charset="0"/>
                <a:cs typeface="Courier New" panose="02070309020205020404" pitchFamily="49" charset="0"/>
              </a:rPr>
              <a:t>sms_raw</a:t>
            </a:r>
            <a:r>
              <a:rPr lang="en-US" sz="1800" dirty="0">
                <a:latin typeface="Courier New" panose="02070309020205020404" pitchFamily="49" charset="0"/>
                <a:cs typeface="Courier New" panose="02070309020205020404" pitchFamily="49" charset="0"/>
              </a:rPr>
              <a:t>, type == "spam")</a:t>
            </a:r>
          </a:p>
          <a:p>
            <a:pPr marL="0" indent="0">
              <a:buNone/>
            </a:pPr>
            <a:r>
              <a:rPr lang="en-US" sz="1800" dirty="0">
                <a:latin typeface="Courier New" panose="02070309020205020404" pitchFamily="49" charset="0"/>
                <a:cs typeface="Courier New" panose="02070309020205020404" pitchFamily="49" charset="0"/>
              </a:rPr>
              <a:t>&gt; ham &lt;- subset(</a:t>
            </a:r>
            <a:r>
              <a:rPr lang="en-US" sz="1800" dirty="0" err="1">
                <a:latin typeface="Courier New" panose="02070309020205020404" pitchFamily="49" charset="0"/>
                <a:cs typeface="Courier New" panose="02070309020205020404" pitchFamily="49" charset="0"/>
              </a:rPr>
              <a:t>sms_raw</a:t>
            </a:r>
            <a:r>
              <a:rPr lang="en-US" sz="1800" dirty="0">
                <a:latin typeface="Courier New" panose="02070309020205020404" pitchFamily="49" charset="0"/>
                <a:cs typeface="Courier New" panose="02070309020205020404" pitchFamily="49" charset="0"/>
              </a:rPr>
              <a:t>, type == "ham")</a:t>
            </a:r>
          </a:p>
          <a:p>
            <a:pPr marL="0" indent="0">
              <a:buNone/>
            </a:pPr>
            <a:r>
              <a:rPr lang="en-US" sz="1800" dirty="0"/>
              <a:t>We have split the original data frame into two data frames, one that contains only spam messages and another that contains only ham messages.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spam$text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max.words</a:t>
            </a:r>
            <a:r>
              <a:rPr lang="en-US" sz="1800" dirty="0">
                <a:latin typeface="Courier New" panose="02070309020205020404" pitchFamily="49" charset="0"/>
                <a:cs typeface="Courier New" panose="02070309020205020404" pitchFamily="49" charset="0"/>
              </a:rPr>
              <a:t> = 40, scale = c(3, 0.5))</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wordcloud</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ham$text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max.words</a:t>
            </a:r>
            <a:r>
              <a:rPr lang="en-US" sz="1800" dirty="0">
                <a:latin typeface="Courier New" panose="02070309020205020404" pitchFamily="49" charset="0"/>
                <a:cs typeface="Courier New" panose="02070309020205020404" pitchFamily="49" charset="0"/>
              </a:rPr>
              <a:t> = 40, scale = c(3, 0.5))</a:t>
            </a:r>
          </a:p>
          <a:p>
            <a:pPr marL="0" indent="0">
              <a:buNone/>
            </a:pPr>
            <a:r>
              <a:rPr lang="en-US" sz="1800" dirty="0"/>
              <a:t>The argument </a:t>
            </a:r>
            <a:r>
              <a:rPr lang="en-US" sz="1800" dirty="0" err="1"/>
              <a:t>max.words</a:t>
            </a:r>
            <a:r>
              <a:rPr lang="en-US" sz="1800" dirty="0"/>
              <a:t> limits the number of plotted words to 40, i.e., only the top 40 most frequent words are plotted. The argument scale defines the range of the font size to be used.</a:t>
            </a:r>
          </a:p>
          <a:p>
            <a:pPr marL="0" indent="0">
              <a:buNone/>
            </a:pPr>
            <a:r>
              <a:rPr lang="en-US" sz="1800" dirty="0"/>
              <a:t>One can see that the most frequent words for spam are “call”,  “mobile”, “txt”, “free”, etc., whereas the most frequent words for ham are “can”, “get”, “will”, “just”, etc.</a:t>
            </a:r>
          </a:p>
        </p:txBody>
      </p:sp>
      <p:sp>
        <p:nvSpPr>
          <p:cNvPr id="4" name="Slide Number Placeholder 3">
            <a:extLst>
              <a:ext uri="{FF2B5EF4-FFF2-40B4-BE49-F238E27FC236}">
                <a16:creationId xmlns:a16="http://schemas.microsoft.com/office/drawing/2014/main" id="{4DEEF9DF-6051-43DC-8B5B-37326E5BF949}"/>
              </a:ext>
            </a:extLst>
          </p:cNvPr>
          <p:cNvSpPr>
            <a:spLocks noGrp="1"/>
          </p:cNvSpPr>
          <p:nvPr>
            <p:ph type="sldNum" sz="quarter" idx="4"/>
          </p:nvPr>
        </p:nvSpPr>
        <p:spPr/>
        <p:txBody>
          <a:bodyPr/>
          <a:lstStyle/>
          <a:p>
            <a:fld id="{A99B023C-8B4C-4F85-AF05-F5A2E6966B7E}" type="slidenum">
              <a:rPr lang="en-US" smtClean="0"/>
              <a:pPr/>
              <a:t>82</a:t>
            </a:fld>
            <a:endParaRPr lang="en-US" dirty="0"/>
          </a:p>
        </p:txBody>
      </p:sp>
    </p:spTree>
    <p:extLst>
      <p:ext uri="{BB962C8B-B14F-4D97-AF65-F5344CB8AC3E}">
        <p14:creationId xmlns:p14="http://schemas.microsoft.com/office/powerpoint/2010/main" val="1509852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text data: word clouds </a:t>
            </a:r>
            <a:r>
              <a:rPr lang="en-US" sz="2800" i="1" dirty="0"/>
              <a:t>(cont.)</a:t>
            </a:r>
            <a:endParaRPr lang="en-US" dirty="0"/>
          </a:p>
        </p:txBody>
      </p:sp>
      <p:pic>
        <p:nvPicPr>
          <p:cNvPr id="4" name="Content Placeholder 3"/>
          <p:cNvPicPr>
            <a:picLocks noGrp="1" noChangeAspect="1"/>
          </p:cNvPicPr>
          <p:nvPr>
            <p:ph idx="1"/>
          </p:nvPr>
        </p:nvPicPr>
        <p:blipFill>
          <a:blip r:embed="rId2"/>
          <a:stretch>
            <a:fillRect/>
          </a:stretch>
        </p:blipFill>
        <p:spPr>
          <a:xfrm>
            <a:off x="457200" y="2101155"/>
            <a:ext cx="4122852" cy="4114800"/>
          </a:xfrm>
          <a:prstGeom prst="rect">
            <a:avLst/>
          </a:prstGeom>
        </p:spPr>
      </p:pic>
      <p:pic>
        <p:nvPicPr>
          <p:cNvPr id="5" name="Picture 4"/>
          <p:cNvPicPr>
            <a:picLocks noChangeAspect="1"/>
          </p:cNvPicPr>
          <p:nvPr/>
        </p:nvPicPr>
        <p:blipFill>
          <a:blip r:embed="rId3"/>
          <a:stretch>
            <a:fillRect/>
          </a:stretch>
        </p:blipFill>
        <p:spPr>
          <a:xfrm>
            <a:off x="4800601" y="2101155"/>
            <a:ext cx="4114800" cy="4106763"/>
          </a:xfrm>
          <a:prstGeom prst="rect">
            <a:avLst/>
          </a:prstGeom>
        </p:spPr>
      </p:pic>
      <p:sp>
        <p:nvSpPr>
          <p:cNvPr id="6" name="TextBox 5"/>
          <p:cNvSpPr txBox="1"/>
          <p:nvPr/>
        </p:nvSpPr>
        <p:spPr>
          <a:xfrm>
            <a:off x="2286000" y="1505545"/>
            <a:ext cx="938077" cy="461665"/>
          </a:xfrm>
          <a:prstGeom prst="rect">
            <a:avLst/>
          </a:prstGeom>
          <a:noFill/>
        </p:spPr>
        <p:txBody>
          <a:bodyPr wrap="none" rtlCol="0">
            <a:spAutoFit/>
          </a:bodyPr>
          <a:lstStyle/>
          <a:p>
            <a:r>
              <a:rPr lang="en-US" dirty="0">
                <a:latin typeface="+mn-lt"/>
              </a:rPr>
              <a:t>spam</a:t>
            </a:r>
          </a:p>
        </p:txBody>
      </p:sp>
      <p:sp>
        <p:nvSpPr>
          <p:cNvPr id="7" name="Rectangle 6"/>
          <p:cNvSpPr/>
          <p:nvPr/>
        </p:nvSpPr>
        <p:spPr>
          <a:xfrm>
            <a:off x="6163101" y="1491477"/>
            <a:ext cx="784189" cy="461665"/>
          </a:xfrm>
          <a:prstGeom prst="rect">
            <a:avLst/>
          </a:prstGeom>
        </p:spPr>
        <p:txBody>
          <a:bodyPr wrap="none">
            <a:spAutoFit/>
          </a:bodyPr>
          <a:lstStyle/>
          <a:p>
            <a:r>
              <a:rPr lang="en-US" dirty="0">
                <a:latin typeface="+mn-lt"/>
              </a:rPr>
              <a:t>ham</a:t>
            </a:r>
          </a:p>
        </p:txBody>
      </p:sp>
      <p:sp>
        <p:nvSpPr>
          <p:cNvPr id="3" name="Slide Number Placeholder 2">
            <a:extLst>
              <a:ext uri="{FF2B5EF4-FFF2-40B4-BE49-F238E27FC236}">
                <a16:creationId xmlns:a16="http://schemas.microsoft.com/office/drawing/2014/main" id="{3E1F2414-68F5-483C-8BB6-BA43CD368120}"/>
              </a:ext>
            </a:extLst>
          </p:cNvPr>
          <p:cNvSpPr>
            <a:spLocks noGrp="1"/>
          </p:cNvSpPr>
          <p:nvPr>
            <p:ph type="sldNum" sz="quarter" idx="4"/>
          </p:nvPr>
        </p:nvSpPr>
        <p:spPr/>
        <p:txBody>
          <a:bodyPr/>
          <a:lstStyle/>
          <a:p>
            <a:fld id="{A99B023C-8B4C-4F85-AF05-F5A2E6966B7E}" type="slidenum">
              <a:rPr lang="en-US" smtClean="0"/>
              <a:pPr/>
              <a:t>83</a:t>
            </a:fld>
            <a:endParaRPr lang="en-US" dirty="0"/>
          </a:p>
        </p:txBody>
      </p:sp>
    </p:spTree>
    <p:extLst>
      <p:ext uri="{BB962C8B-B14F-4D97-AF65-F5344CB8AC3E}">
        <p14:creationId xmlns:p14="http://schemas.microsoft.com/office/powerpoint/2010/main" val="15491607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text data: word clouds </a:t>
            </a:r>
            <a:r>
              <a:rPr lang="en-US" sz="2800" i="1" dirty="0"/>
              <a:t>(cont.)</a:t>
            </a:r>
            <a:endParaRPr lang="en-US" dirty="0"/>
          </a:p>
        </p:txBody>
      </p:sp>
      <p:pic>
        <p:nvPicPr>
          <p:cNvPr id="4" name="Picture 3"/>
          <p:cNvPicPr>
            <a:picLocks noChangeAspect="1"/>
          </p:cNvPicPr>
          <p:nvPr/>
        </p:nvPicPr>
        <p:blipFill>
          <a:blip r:embed="rId2"/>
          <a:stretch>
            <a:fillRect/>
          </a:stretch>
        </p:blipFill>
        <p:spPr>
          <a:xfrm>
            <a:off x="152400" y="2116015"/>
            <a:ext cx="4343400" cy="4334917"/>
          </a:xfrm>
          <a:prstGeom prst="rect">
            <a:avLst/>
          </a:prstGeom>
        </p:spPr>
      </p:pic>
      <p:pic>
        <p:nvPicPr>
          <p:cNvPr id="5" name="Picture 4"/>
          <p:cNvPicPr>
            <a:picLocks noChangeAspect="1"/>
          </p:cNvPicPr>
          <p:nvPr/>
        </p:nvPicPr>
        <p:blipFill>
          <a:blip r:embed="rId3"/>
          <a:stretch>
            <a:fillRect/>
          </a:stretch>
        </p:blipFill>
        <p:spPr>
          <a:xfrm>
            <a:off x="4648200" y="2116015"/>
            <a:ext cx="4342356" cy="4333875"/>
          </a:xfrm>
          <a:prstGeom prst="rect">
            <a:avLst/>
          </a:prstGeom>
        </p:spPr>
      </p:pic>
      <p:sp>
        <p:nvSpPr>
          <p:cNvPr id="6" name="TextBox 5"/>
          <p:cNvSpPr txBox="1"/>
          <p:nvPr/>
        </p:nvSpPr>
        <p:spPr>
          <a:xfrm>
            <a:off x="228600" y="1261337"/>
            <a:ext cx="6173485" cy="369332"/>
          </a:xfrm>
          <a:prstGeom prst="rect">
            <a:avLst/>
          </a:prstGeom>
          <a:noFill/>
        </p:spPr>
        <p:txBody>
          <a:bodyPr wrap="none" rtlCol="0">
            <a:spAutoFit/>
          </a:bodyPr>
          <a:lstStyle/>
          <a:p>
            <a:r>
              <a:rPr lang="en-US" sz="1800" dirty="0">
                <a:latin typeface="+mn-lt"/>
              </a:rPr>
              <a:t>The word clouds for spam and ham without randomization:</a:t>
            </a:r>
          </a:p>
        </p:txBody>
      </p:sp>
      <p:sp>
        <p:nvSpPr>
          <p:cNvPr id="7" name="TextBox 6"/>
          <p:cNvSpPr txBox="1"/>
          <p:nvPr/>
        </p:nvSpPr>
        <p:spPr>
          <a:xfrm>
            <a:off x="6553200" y="1661713"/>
            <a:ext cx="1129923" cy="369332"/>
          </a:xfrm>
          <a:prstGeom prst="rect">
            <a:avLst/>
          </a:prstGeom>
          <a:noFill/>
        </p:spPr>
        <p:txBody>
          <a:bodyPr wrap="square" rtlCol="0">
            <a:spAutoFit/>
          </a:bodyPr>
          <a:lstStyle/>
          <a:p>
            <a:r>
              <a:rPr lang="en-US" sz="1800" dirty="0">
                <a:latin typeface="+mn-lt"/>
              </a:rPr>
              <a:t>ham</a:t>
            </a:r>
          </a:p>
        </p:txBody>
      </p:sp>
      <p:sp>
        <p:nvSpPr>
          <p:cNvPr id="8" name="TextBox 7"/>
          <p:cNvSpPr txBox="1"/>
          <p:nvPr/>
        </p:nvSpPr>
        <p:spPr>
          <a:xfrm>
            <a:off x="2057400" y="1675781"/>
            <a:ext cx="1129923" cy="369332"/>
          </a:xfrm>
          <a:prstGeom prst="rect">
            <a:avLst/>
          </a:prstGeom>
          <a:noFill/>
        </p:spPr>
        <p:txBody>
          <a:bodyPr wrap="square" rtlCol="0">
            <a:spAutoFit/>
          </a:bodyPr>
          <a:lstStyle/>
          <a:p>
            <a:r>
              <a:rPr lang="en-US" sz="1800" dirty="0">
                <a:latin typeface="+mn-lt"/>
              </a:rPr>
              <a:t>spam</a:t>
            </a:r>
          </a:p>
        </p:txBody>
      </p:sp>
      <p:sp>
        <p:nvSpPr>
          <p:cNvPr id="3" name="Slide Number Placeholder 2">
            <a:extLst>
              <a:ext uri="{FF2B5EF4-FFF2-40B4-BE49-F238E27FC236}">
                <a16:creationId xmlns:a16="http://schemas.microsoft.com/office/drawing/2014/main" id="{60101E73-3EB2-4210-ACF8-893FF40E0E35}"/>
              </a:ext>
            </a:extLst>
          </p:cNvPr>
          <p:cNvSpPr>
            <a:spLocks noGrp="1"/>
          </p:cNvSpPr>
          <p:nvPr>
            <p:ph type="sldNum" sz="quarter" idx="4"/>
          </p:nvPr>
        </p:nvSpPr>
        <p:spPr/>
        <p:txBody>
          <a:bodyPr/>
          <a:lstStyle/>
          <a:p>
            <a:fld id="{A99B023C-8B4C-4F85-AF05-F5A2E6966B7E}" type="slidenum">
              <a:rPr lang="en-US" smtClean="0"/>
              <a:pPr/>
              <a:t>84</a:t>
            </a:fld>
            <a:endParaRPr lang="en-US" dirty="0"/>
          </a:p>
        </p:txBody>
      </p:sp>
    </p:spTree>
    <p:extLst>
      <p:ext uri="{BB962C8B-B14F-4D97-AF65-F5344CB8AC3E}">
        <p14:creationId xmlns:p14="http://schemas.microsoft.com/office/powerpoint/2010/main" val="34088803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finding frequent words</a:t>
            </a:r>
          </a:p>
        </p:txBody>
      </p:sp>
      <p:sp>
        <p:nvSpPr>
          <p:cNvPr id="3" name="Content Placeholder 2"/>
          <p:cNvSpPr>
            <a:spLocks noGrp="1"/>
          </p:cNvSpPr>
          <p:nvPr>
            <p:ph idx="1"/>
          </p:nvPr>
        </p:nvSpPr>
        <p:spPr>
          <a:xfrm>
            <a:off x="228600" y="1371600"/>
            <a:ext cx="8637588" cy="4114800"/>
          </a:xfrm>
        </p:spPr>
        <p:txBody>
          <a:bodyPr/>
          <a:lstStyle/>
          <a:p>
            <a:pPr marL="0" indent="0">
              <a:buNone/>
            </a:pPr>
            <a:r>
              <a:rPr lang="en-US" sz="1800" dirty="0"/>
              <a:t>The DTM we have created is sparse, i.e., most of its cells are zeroes. We will remove the words that appear no more than 5 times. First, we find the words that appear  5 time or more:</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sms_freq_words</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findFreqTerms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sms_dtm_train</a:t>
            </a:r>
            <a:r>
              <a:rPr lang="en-US" sz="1800" dirty="0">
                <a:latin typeface="Courier New" panose="02070309020205020404" pitchFamily="49" charset="0"/>
                <a:cs typeface="Courier New" panose="02070309020205020404" pitchFamily="49" charset="0"/>
              </a:rPr>
              <a:t>, 5)</a:t>
            </a:r>
          </a:p>
          <a:p>
            <a:pPr marL="0" indent="0">
              <a:buNone/>
            </a:pPr>
            <a:r>
              <a:rPr lang="en-US" sz="1800" dirty="0"/>
              <a:t>The </a:t>
            </a:r>
            <a:r>
              <a:rPr lang="en-US" sz="1800" dirty="0" err="1"/>
              <a:t>sms_freq_words</a:t>
            </a:r>
            <a:r>
              <a:rPr lang="en-US" sz="1800" dirty="0"/>
              <a:t> vector includes all words that appear at least 5 times. Then, we apply column selection using the vector </a:t>
            </a:r>
            <a:r>
              <a:rPr lang="en-US" sz="1800" dirty="0" err="1"/>
              <a:t>sms_freq_words</a:t>
            </a:r>
            <a:r>
              <a:rPr lang="en-US" sz="1800" dirty="0"/>
              <a:t> as column index to select only the columns with the most frequent words from the training and the test datasets:</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sms_dtm_freq_train</a:t>
            </a:r>
            <a:r>
              <a:rPr lang="en-US" sz="1800" dirty="0">
                <a:latin typeface="Courier New" panose="02070309020205020404" pitchFamily="49" charset="0"/>
                <a:cs typeface="Courier New" panose="02070309020205020404" pitchFamily="49" charset="0"/>
              </a:rPr>
              <a:t>&lt;- </a:t>
            </a:r>
            <a:r>
              <a:rPr lang="en-US" sz="1800" dirty="0" err="1">
                <a:latin typeface="Courier New" panose="02070309020205020404" pitchFamily="49" charset="0"/>
                <a:cs typeface="Courier New" panose="02070309020205020404" pitchFamily="49" charset="0"/>
              </a:rPr>
              <a:t>sms_dtm_train</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sms_freq_words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sms_dtm_freq_test</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sms_dtm_test</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sms_freq_words</a:t>
            </a:r>
            <a:r>
              <a:rPr lang="en-US" sz="1800" dirty="0">
                <a:latin typeface="Courier New" panose="02070309020205020404" pitchFamily="49" charset="0"/>
                <a:cs typeface="Courier New" panose="02070309020205020404" pitchFamily="49" charset="0"/>
              </a:rPr>
              <a:t>]</a:t>
            </a:r>
          </a:p>
          <a:p>
            <a:pPr marL="0" indent="0">
              <a:buNone/>
            </a:pPr>
            <a:r>
              <a:rPr lang="en-US" sz="1800" dirty="0"/>
              <a:t>By doing this we have reduced the number of features (words) from about 7500 to 1180.</a:t>
            </a:r>
          </a:p>
          <a:p>
            <a:pPr marL="0" indent="0">
              <a:buNone/>
            </a:pPr>
            <a:r>
              <a:rPr lang="en-US" sz="1800" dirty="0"/>
              <a:t>Since the Naive Bayes classifier is typically trained on data with categorical features (a feature is present or not), we will convert the numerical counts (of the appearances of a word in a document) in the DTM to categorical “Yes” or “No”. First, we define a function called </a:t>
            </a:r>
            <a:r>
              <a:rPr lang="en-US" sz="1800" i="1" dirty="0" err="1"/>
              <a:t>convert_counts</a:t>
            </a:r>
            <a:r>
              <a:rPr lang="en-US" sz="1800" i="1" dirty="0"/>
              <a:t>() </a:t>
            </a:r>
            <a:r>
              <a:rPr lang="en-US" sz="1800" dirty="0"/>
              <a:t>which converts a numerical count to “Yes” if the count is greater than zero. Otherwise, the count is converted to “No”:</a:t>
            </a:r>
          </a:p>
          <a:p>
            <a:pPr marL="0" indent="0">
              <a:buNone/>
            </a:pPr>
            <a:endParaRPr lang="en-US" sz="1800" dirty="0"/>
          </a:p>
        </p:txBody>
      </p:sp>
      <p:sp>
        <p:nvSpPr>
          <p:cNvPr id="4" name="Slide Number Placeholder 3">
            <a:extLst>
              <a:ext uri="{FF2B5EF4-FFF2-40B4-BE49-F238E27FC236}">
                <a16:creationId xmlns:a16="http://schemas.microsoft.com/office/drawing/2014/main" id="{C4E65BB8-B923-4B7B-98C3-A1BD83DB5D0E}"/>
              </a:ext>
            </a:extLst>
          </p:cNvPr>
          <p:cNvSpPr>
            <a:spLocks noGrp="1"/>
          </p:cNvSpPr>
          <p:nvPr>
            <p:ph type="sldNum" sz="quarter" idx="4"/>
          </p:nvPr>
        </p:nvSpPr>
        <p:spPr/>
        <p:txBody>
          <a:bodyPr/>
          <a:lstStyle/>
          <a:p>
            <a:fld id="{A99B023C-8B4C-4F85-AF05-F5A2E6966B7E}" type="slidenum">
              <a:rPr lang="en-US" smtClean="0"/>
              <a:pPr/>
              <a:t>85</a:t>
            </a:fld>
            <a:endParaRPr lang="en-US" dirty="0"/>
          </a:p>
        </p:txBody>
      </p:sp>
    </p:spTree>
    <p:extLst>
      <p:ext uri="{BB962C8B-B14F-4D97-AF65-F5344CB8AC3E}">
        <p14:creationId xmlns:p14="http://schemas.microsoft.com/office/powerpoint/2010/main" val="3295296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finding frequent words</a:t>
            </a:r>
          </a:p>
        </p:txBody>
      </p:sp>
      <p:sp>
        <p:nvSpPr>
          <p:cNvPr id="3" name="Content Placeholder 2"/>
          <p:cNvSpPr>
            <a:spLocks noGrp="1"/>
          </p:cNvSpPr>
          <p:nvPr>
            <p:ph idx="1"/>
          </p:nvPr>
        </p:nvSpPr>
        <p:spPr>
          <a:xfrm>
            <a:off x="228600" y="1946275"/>
            <a:ext cx="8713788" cy="4114800"/>
          </a:xfrm>
        </p:spPr>
        <p:txBody>
          <a:bodyPr/>
          <a:lstStyle/>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convert_counts</a:t>
            </a:r>
            <a:r>
              <a:rPr lang="en-US" sz="1800" dirty="0">
                <a:latin typeface="Courier New" panose="02070309020205020404" pitchFamily="49" charset="0"/>
                <a:cs typeface="Courier New" panose="02070309020205020404" pitchFamily="49" charset="0"/>
              </a:rPr>
              <a:t> &lt;- function(x) {</a:t>
            </a:r>
          </a:p>
          <a:p>
            <a:pPr marL="0" indent="0">
              <a:buNone/>
            </a:pPr>
            <a:r>
              <a:rPr lang="en-US" sz="1800" dirty="0">
                <a:latin typeface="Courier New" panose="02070309020205020404" pitchFamily="49" charset="0"/>
                <a:cs typeface="Courier New" panose="02070309020205020404" pitchFamily="49" charset="0"/>
              </a:rPr>
              <a:t>x &lt;- </a:t>
            </a:r>
            <a:r>
              <a:rPr lang="en-US" sz="1800" dirty="0" err="1">
                <a:latin typeface="Courier New" panose="02070309020205020404" pitchFamily="49" charset="0"/>
                <a:cs typeface="Courier New" panose="02070309020205020404" pitchFamily="49" charset="0"/>
              </a:rPr>
              <a:t>ifelse</a:t>
            </a:r>
            <a:r>
              <a:rPr lang="en-US" sz="1800" dirty="0">
                <a:latin typeface="Courier New" panose="02070309020205020404" pitchFamily="49" charset="0"/>
                <a:cs typeface="Courier New" panose="02070309020205020404" pitchFamily="49" charset="0"/>
              </a:rPr>
              <a:t>(x &gt; 0, "Yes", "No")</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t>Then, we will apply the function </a:t>
            </a:r>
            <a:r>
              <a:rPr lang="en-US" sz="1800" i="1" dirty="0" err="1"/>
              <a:t>convert_counts</a:t>
            </a:r>
            <a:r>
              <a:rPr lang="en-US" sz="1800" i="1" dirty="0"/>
              <a:t>() </a:t>
            </a:r>
            <a:r>
              <a:rPr lang="en-US" sz="1800" dirty="0"/>
              <a:t>to each column on the DTM. This will be done with the </a:t>
            </a:r>
            <a:r>
              <a:rPr lang="en-US" sz="1800" i="1" dirty="0"/>
              <a:t>apply() </a:t>
            </a:r>
            <a:r>
              <a:rPr lang="en-US" sz="1800" dirty="0"/>
              <a:t>function, which takes an array or matrix and a function as attributes and applies the function to each row or column:</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sms_train</a:t>
            </a:r>
            <a:r>
              <a:rPr lang="en-US" sz="1800" dirty="0">
                <a:latin typeface="Courier New" panose="02070309020205020404" pitchFamily="49" charset="0"/>
                <a:cs typeface="Courier New" panose="02070309020205020404" pitchFamily="49" charset="0"/>
              </a:rPr>
              <a:t> &lt;- apply(</a:t>
            </a:r>
            <a:r>
              <a:rPr lang="en-US" sz="1800" dirty="0" err="1">
                <a:latin typeface="Courier New" panose="02070309020205020404" pitchFamily="49" charset="0"/>
                <a:cs typeface="Courier New" panose="02070309020205020404" pitchFamily="49" charset="0"/>
              </a:rPr>
              <a:t>sms_dtm_freq_train</a:t>
            </a:r>
            <a:r>
              <a:rPr lang="en-US" sz="1800" dirty="0">
                <a:latin typeface="Courier New" panose="02070309020205020404" pitchFamily="49" charset="0"/>
                <a:cs typeface="Courier New" panose="02070309020205020404" pitchFamily="49" charset="0"/>
              </a:rPr>
              <a:t>, MARGIN = 2,</a:t>
            </a:r>
          </a:p>
          <a:p>
            <a:pPr marL="0" indent="0">
              <a:buNone/>
            </a:pPr>
            <a:r>
              <a:rPr lang="en-US" sz="1800" dirty="0" err="1">
                <a:latin typeface="Courier New" panose="02070309020205020404" pitchFamily="49" charset="0"/>
                <a:cs typeface="Courier New" panose="02070309020205020404" pitchFamily="49" charset="0"/>
              </a:rPr>
              <a:t>convert_counts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sms_test</a:t>
            </a:r>
            <a:r>
              <a:rPr lang="en-US" sz="1800" dirty="0">
                <a:latin typeface="Courier New" panose="02070309020205020404" pitchFamily="49" charset="0"/>
                <a:cs typeface="Courier New" panose="02070309020205020404" pitchFamily="49" charset="0"/>
              </a:rPr>
              <a:t> &lt;- apply(</a:t>
            </a:r>
            <a:r>
              <a:rPr lang="en-US" sz="1800" dirty="0" err="1">
                <a:latin typeface="Courier New" panose="02070309020205020404" pitchFamily="49" charset="0"/>
                <a:cs typeface="Courier New" panose="02070309020205020404" pitchFamily="49" charset="0"/>
              </a:rPr>
              <a:t>sms_dtm_freq_test</a:t>
            </a:r>
            <a:r>
              <a:rPr lang="en-US" sz="1800" dirty="0">
                <a:latin typeface="Courier New" panose="02070309020205020404" pitchFamily="49" charset="0"/>
                <a:cs typeface="Courier New" panose="02070309020205020404" pitchFamily="49" charset="0"/>
              </a:rPr>
              <a:t>, MARGIN = 2,</a:t>
            </a:r>
          </a:p>
          <a:p>
            <a:pPr marL="0" indent="0">
              <a:buNone/>
            </a:pPr>
            <a:r>
              <a:rPr lang="en-US" sz="1800" dirty="0" err="1">
                <a:latin typeface="Courier New" panose="02070309020205020404" pitchFamily="49" charset="0"/>
                <a:cs typeface="Courier New" panose="02070309020205020404" pitchFamily="49" charset="0"/>
              </a:rPr>
              <a:t>convert_counts</a:t>
            </a:r>
            <a:r>
              <a:rPr lang="en-US" sz="1800" dirty="0">
                <a:latin typeface="Courier New" panose="02070309020205020404" pitchFamily="49" charset="0"/>
                <a:cs typeface="Courier New" panose="02070309020205020404" pitchFamily="49" charset="0"/>
              </a:rPr>
              <a:t>)</a:t>
            </a:r>
          </a:p>
          <a:p>
            <a:pPr marL="0" indent="0">
              <a:buNone/>
            </a:pPr>
            <a:r>
              <a:rPr lang="en-US" sz="1800" dirty="0"/>
              <a:t>MARGIN = 2 indicates that the function must be applied to each column, whereas MARGIN = 1 indicates that the function is applied to each row.</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F7FC4BC4-1162-47AB-B3EB-7C7A2A0E09C4}"/>
              </a:ext>
            </a:extLst>
          </p:cNvPr>
          <p:cNvSpPr>
            <a:spLocks noGrp="1"/>
          </p:cNvSpPr>
          <p:nvPr>
            <p:ph type="sldNum" sz="quarter" idx="4"/>
          </p:nvPr>
        </p:nvSpPr>
        <p:spPr/>
        <p:txBody>
          <a:bodyPr/>
          <a:lstStyle/>
          <a:p>
            <a:fld id="{A99B023C-8B4C-4F85-AF05-F5A2E6966B7E}" type="slidenum">
              <a:rPr lang="en-US" smtClean="0"/>
              <a:pPr/>
              <a:t>86</a:t>
            </a:fld>
            <a:endParaRPr lang="en-US" dirty="0"/>
          </a:p>
        </p:txBody>
      </p:sp>
    </p:spTree>
    <p:extLst>
      <p:ext uri="{BB962C8B-B14F-4D97-AF65-F5344CB8AC3E}">
        <p14:creationId xmlns:p14="http://schemas.microsoft.com/office/powerpoint/2010/main" val="2354105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training a model on the data</a:t>
            </a:r>
          </a:p>
        </p:txBody>
      </p:sp>
      <p:sp>
        <p:nvSpPr>
          <p:cNvPr id="3" name="Content Placeholder 2"/>
          <p:cNvSpPr>
            <a:spLocks noGrp="1"/>
          </p:cNvSpPr>
          <p:nvPr>
            <p:ph idx="1"/>
          </p:nvPr>
        </p:nvSpPr>
        <p:spPr>
          <a:xfrm>
            <a:off x="301605" y="1524000"/>
            <a:ext cx="8637588" cy="4114800"/>
          </a:xfrm>
        </p:spPr>
        <p:txBody>
          <a:bodyPr/>
          <a:lstStyle/>
          <a:p>
            <a:pPr marL="0" indent="0">
              <a:buNone/>
            </a:pPr>
            <a:r>
              <a:rPr lang="en-US" sz="1600" dirty="0"/>
              <a:t>The Naive Bayes implementation we will use is the </a:t>
            </a:r>
            <a:r>
              <a:rPr lang="en-US" sz="1600" i="1" dirty="0" err="1"/>
              <a:t>naiveBayes</a:t>
            </a:r>
            <a:r>
              <a:rPr lang="en-US" sz="1600" i="1" dirty="0"/>
              <a:t>() </a:t>
            </a:r>
            <a:r>
              <a:rPr lang="en-US" sz="1600" dirty="0"/>
              <a:t>function in the e1071 package:</a:t>
            </a:r>
          </a:p>
          <a:p>
            <a:pPr marL="0" indent="0">
              <a:buNone/>
            </a:pPr>
            <a:r>
              <a:rPr lang="en-US" sz="1600" dirty="0">
                <a:latin typeface="Courier New" panose="02070309020205020404" pitchFamily="49" charset="0"/>
                <a:cs typeface="Courier New" panose="02070309020205020404" pitchFamily="49" charset="0"/>
              </a:rPr>
              <a:t>&gt; </a:t>
            </a:r>
            <a:r>
              <a:rPr lang="en-US" sz="1600" dirty="0" err="1">
                <a:latin typeface="Courier New" panose="02070309020205020404" pitchFamily="49" charset="0"/>
                <a:cs typeface="Courier New" panose="02070309020205020404" pitchFamily="49" charset="0"/>
              </a:rPr>
              <a:t>install.packages</a:t>
            </a:r>
            <a:r>
              <a:rPr lang="en-US" sz="1600" dirty="0">
                <a:latin typeface="Courier New" panose="02070309020205020404" pitchFamily="49" charset="0"/>
                <a:cs typeface="Courier New" panose="02070309020205020404" pitchFamily="49" charset="0"/>
              </a:rPr>
              <a:t>("e1071")</a:t>
            </a:r>
          </a:p>
          <a:p>
            <a:pPr marL="0" indent="0">
              <a:buNone/>
            </a:pPr>
            <a:r>
              <a:rPr lang="en-US" sz="1600" dirty="0">
                <a:latin typeface="Courier New" panose="02070309020205020404" pitchFamily="49" charset="0"/>
                <a:cs typeface="Courier New" panose="02070309020205020404" pitchFamily="49" charset="0"/>
              </a:rPr>
              <a:t>&gt; library(e1071)</a:t>
            </a:r>
          </a:p>
          <a:p>
            <a:pPr marL="0" indent="0">
              <a:buNone/>
            </a:pPr>
            <a:endParaRPr lang="en-US" sz="1800" dirty="0"/>
          </a:p>
          <a:p>
            <a:pPr marL="0" indent="0">
              <a:buNone/>
            </a:pPr>
            <a:endParaRPr lang="en-US" sz="1800" dirty="0"/>
          </a:p>
        </p:txBody>
      </p:sp>
      <p:pic>
        <p:nvPicPr>
          <p:cNvPr id="4" name="Picture 3"/>
          <p:cNvPicPr>
            <a:picLocks noChangeAspect="1"/>
          </p:cNvPicPr>
          <p:nvPr/>
        </p:nvPicPr>
        <p:blipFill>
          <a:blip r:embed="rId2"/>
          <a:stretch>
            <a:fillRect/>
          </a:stretch>
        </p:blipFill>
        <p:spPr>
          <a:xfrm>
            <a:off x="2362200" y="2370957"/>
            <a:ext cx="5420287" cy="4462425"/>
          </a:xfrm>
          <a:prstGeom prst="rect">
            <a:avLst/>
          </a:prstGeom>
        </p:spPr>
      </p:pic>
      <p:sp>
        <p:nvSpPr>
          <p:cNvPr id="5" name="Slide Number Placeholder 4">
            <a:extLst>
              <a:ext uri="{FF2B5EF4-FFF2-40B4-BE49-F238E27FC236}">
                <a16:creationId xmlns:a16="http://schemas.microsoft.com/office/drawing/2014/main" id="{D80378D5-65FD-4D27-A81B-D19C080CFA36}"/>
              </a:ext>
            </a:extLst>
          </p:cNvPr>
          <p:cNvSpPr>
            <a:spLocks noGrp="1"/>
          </p:cNvSpPr>
          <p:nvPr>
            <p:ph type="sldNum" sz="quarter" idx="4"/>
          </p:nvPr>
        </p:nvSpPr>
        <p:spPr/>
        <p:txBody>
          <a:bodyPr/>
          <a:lstStyle/>
          <a:p>
            <a:fld id="{A99B023C-8B4C-4F85-AF05-F5A2E6966B7E}" type="slidenum">
              <a:rPr lang="en-US" smtClean="0"/>
              <a:pPr/>
              <a:t>87</a:t>
            </a:fld>
            <a:endParaRPr lang="en-US" dirty="0"/>
          </a:p>
        </p:txBody>
      </p:sp>
    </p:spTree>
    <p:extLst>
      <p:ext uri="{BB962C8B-B14F-4D97-AF65-F5344CB8AC3E}">
        <p14:creationId xmlns:p14="http://schemas.microsoft.com/office/powerpoint/2010/main" val="2910590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training a model on the data</a:t>
            </a:r>
          </a:p>
        </p:txBody>
      </p:sp>
      <p:sp>
        <p:nvSpPr>
          <p:cNvPr id="3" name="Content Placeholder 2"/>
          <p:cNvSpPr>
            <a:spLocks noGrp="1"/>
          </p:cNvSpPr>
          <p:nvPr>
            <p:ph idx="1"/>
          </p:nvPr>
        </p:nvSpPr>
        <p:spPr>
          <a:xfrm>
            <a:off x="228600" y="1676400"/>
            <a:ext cx="8789988" cy="4114800"/>
          </a:xfrm>
        </p:spPr>
        <p:txBody>
          <a:bodyPr/>
          <a:lstStyle/>
          <a:p>
            <a:pPr marL="0" indent="0">
              <a:buNone/>
            </a:pPr>
            <a:r>
              <a:rPr lang="en-US" sz="1800" dirty="0"/>
              <a:t>Unlike the k-NN algorithm we used for classification in the previous chapter, a Naive Bayes learner is trained and used for classification in separate steps. First, we create a naïve Bayes model using the training data in the </a:t>
            </a:r>
            <a:r>
              <a:rPr lang="en-US" sz="1800" dirty="0" err="1"/>
              <a:t>sms_train</a:t>
            </a:r>
            <a:r>
              <a:rPr lang="en-US" sz="1800" dirty="0"/>
              <a:t> matrix and the vector of labels, </a:t>
            </a:r>
            <a:r>
              <a:rPr lang="en-US" sz="1800" dirty="0" err="1"/>
              <a:t>sms_train_labels</a:t>
            </a:r>
            <a:r>
              <a:rPr lang="en-US" sz="1800" dirty="0"/>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sms_classifier</a:t>
            </a:r>
            <a:r>
              <a:rPr lang="en-US" sz="1800" dirty="0">
                <a:latin typeface="Courier New" panose="02070309020205020404" pitchFamily="49" charset="0"/>
                <a:cs typeface="Courier New" panose="02070309020205020404" pitchFamily="49" charset="0"/>
              </a:rPr>
              <a:t> &lt;- </a:t>
            </a:r>
            <a:r>
              <a:rPr lang="en-US" sz="1800" dirty="0" err="1">
                <a:latin typeface="Courier New" panose="02070309020205020404" pitchFamily="49" charset="0"/>
                <a:cs typeface="Courier New" panose="02070309020205020404" pitchFamily="49" charset="0"/>
              </a:rPr>
              <a:t>naiveBayes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sms_train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sms_train_labels</a:t>
            </a:r>
            <a:r>
              <a:rPr lang="en-US" sz="1800" dirty="0">
                <a:latin typeface="Courier New" panose="02070309020205020404" pitchFamily="49" charset="0"/>
                <a:cs typeface="Courier New" panose="02070309020205020404" pitchFamily="49" charset="0"/>
              </a:rPr>
              <a:t>)</a:t>
            </a:r>
          </a:p>
          <a:p>
            <a:pPr marL="0" indent="0">
              <a:buNone/>
            </a:pPr>
            <a:r>
              <a:rPr lang="en-US" sz="1800" dirty="0"/>
              <a:t>Then, we use the model to make predictions on the test data and save the vector of labels in </a:t>
            </a:r>
            <a:r>
              <a:rPr lang="en-US" sz="1800" dirty="0" err="1"/>
              <a:t>sms_test_pred</a:t>
            </a:r>
            <a:r>
              <a:rPr lang="en-US" sz="1800" dirty="0"/>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sms_test_pred</a:t>
            </a:r>
            <a:r>
              <a:rPr lang="en-US" sz="1800" dirty="0">
                <a:latin typeface="Courier New" panose="02070309020205020404" pitchFamily="49" charset="0"/>
                <a:cs typeface="Courier New" panose="02070309020205020404" pitchFamily="49" charset="0"/>
              </a:rPr>
              <a:t> &lt;- predict(</a:t>
            </a:r>
            <a:r>
              <a:rPr lang="en-US" sz="1800" dirty="0" err="1">
                <a:latin typeface="Courier New" panose="02070309020205020404" pitchFamily="49" charset="0"/>
                <a:cs typeface="Courier New" panose="02070309020205020404" pitchFamily="49" charset="0"/>
              </a:rPr>
              <a:t>sms_classifier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sms_test</a:t>
            </a:r>
            <a:r>
              <a:rPr lang="en-US" sz="1800" dirty="0">
                <a:latin typeface="Courier New" panose="02070309020205020404" pitchFamily="49" charset="0"/>
                <a:cs typeface="Courier New" panose="02070309020205020404" pitchFamily="49" charset="0"/>
              </a:rPr>
              <a:t>)</a:t>
            </a:r>
          </a:p>
          <a:p>
            <a:pPr marL="0" indent="0">
              <a:buNone/>
            </a:pPr>
            <a:r>
              <a:rPr lang="en-US" sz="1800" dirty="0"/>
              <a:t>To evaluate the model performance we will create a crosstab on the actual and predicted data:</a:t>
            </a:r>
          </a:p>
          <a:p>
            <a:pPr marL="0" indent="0">
              <a:buNone/>
            </a:pPr>
            <a:r>
              <a:rPr lang="en-US" sz="1800" dirty="0">
                <a:latin typeface="Courier New" panose="02070309020205020404" pitchFamily="49" charset="0"/>
                <a:cs typeface="Courier New" panose="02070309020205020404" pitchFamily="49" charset="0"/>
              </a:rPr>
              <a:t>&gt; library(</a:t>
            </a:r>
            <a:r>
              <a:rPr lang="en-US" sz="1800" dirty="0" err="1">
                <a:latin typeface="Courier New" panose="02070309020205020404" pitchFamily="49" charset="0"/>
                <a:cs typeface="Courier New" panose="02070309020205020404" pitchFamily="49" charset="0"/>
              </a:rPr>
              <a:t>gmodels</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CrossTable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sms_test_pred</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sms_test_labels</a:t>
            </a:r>
            <a:r>
              <a:rPr lang="en-US" sz="1800" dirty="0">
                <a:latin typeface="Courier New" panose="02070309020205020404" pitchFamily="49" charset="0"/>
                <a:cs typeface="Courier New" panose="02070309020205020404" pitchFamily="49" charset="0"/>
              </a:rPr>
              <a:t>,</a:t>
            </a:r>
          </a:p>
          <a:p>
            <a:pPr marL="0" indent="0">
              <a:buNone/>
            </a:pPr>
            <a:r>
              <a:rPr lang="en-US" sz="1800" dirty="0" err="1">
                <a:latin typeface="Courier New" panose="02070309020205020404" pitchFamily="49" charset="0"/>
                <a:cs typeface="Courier New" panose="02070309020205020404" pitchFamily="49" charset="0"/>
              </a:rPr>
              <a:t>prop.chisq</a:t>
            </a:r>
            <a:r>
              <a:rPr lang="en-US" sz="1800" dirty="0">
                <a:latin typeface="Courier New" panose="02070309020205020404" pitchFamily="49" charset="0"/>
                <a:cs typeface="Courier New" panose="02070309020205020404" pitchFamily="49" charset="0"/>
              </a:rPr>
              <a:t> = FALSE, prop.t = FALSE,</a:t>
            </a:r>
          </a:p>
          <a:p>
            <a:pPr marL="0" indent="0">
              <a:buNone/>
            </a:pPr>
            <a:r>
              <a:rPr lang="en-US" sz="1800" dirty="0" err="1">
                <a:latin typeface="Courier New" panose="02070309020205020404" pitchFamily="49" charset="0"/>
                <a:cs typeface="Courier New" panose="02070309020205020404" pitchFamily="49" charset="0"/>
              </a:rPr>
              <a:t>dnn</a:t>
            </a:r>
            <a:r>
              <a:rPr lang="en-US" sz="1800" dirty="0">
                <a:latin typeface="Courier New" panose="02070309020205020404" pitchFamily="49" charset="0"/>
                <a:cs typeface="Courier New" panose="02070309020205020404" pitchFamily="49" charset="0"/>
              </a:rPr>
              <a:t> = c('predicted', 'actual'))</a:t>
            </a:r>
          </a:p>
          <a:p>
            <a:pPr marL="0" indent="0">
              <a:buNone/>
            </a:pPr>
            <a:r>
              <a:rPr lang="en-US" sz="1800" dirty="0">
                <a:cs typeface="Courier New" panose="02070309020205020404" pitchFamily="49" charset="0"/>
              </a:rPr>
              <a:t>The arguments </a:t>
            </a:r>
            <a:r>
              <a:rPr lang="en-US" sz="1800" i="1" dirty="0" err="1"/>
              <a:t>prop.chisq</a:t>
            </a:r>
            <a:r>
              <a:rPr lang="en-US" sz="1800" i="1" dirty="0"/>
              <a:t> = FALSE </a:t>
            </a:r>
            <a:r>
              <a:rPr lang="en-US" sz="1800" dirty="0"/>
              <a:t>and  </a:t>
            </a:r>
            <a:r>
              <a:rPr lang="en-US" sz="1800" i="1" dirty="0"/>
              <a:t>prop.t = FALSE </a:t>
            </a:r>
            <a:r>
              <a:rPr lang="en-US" sz="1800" dirty="0"/>
              <a:t>eliminate the unnecessary proportions in the crosstab. The </a:t>
            </a:r>
            <a:r>
              <a:rPr lang="en-US" sz="1800" i="1" dirty="0" err="1"/>
              <a:t>dnn</a:t>
            </a:r>
            <a:r>
              <a:rPr lang="en-US" sz="1800" dirty="0"/>
              <a:t> attribute renames the rows and columns.</a:t>
            </a:r>
            <a:endParaRPr lang="en-US" sz="1800" dirty="0">
              <a:cs typeface="Courier New" panose="02070309020205020404"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A4DCB3C5-3974-43D3-9E9A-D534581E9B2B}"/>
              </a:ext>
            </a:extLst>
          </p:cNvPr>
          <p:cNvSpPr>
            <a:spLocks noGrp="1"/>
          </p:cNvSpPr>
          <p:nvPr>
            <p:ph type="sldNum" sz="quarter" idx="4"/>
          </p:nvPr>
        </p:nvSpPr>
        <p:spPr/>
        <p:txBody>
          <a:bodyPr/>
          <a:lstStyle/>
          <a:p>
            <a:fld id="{A99B023C-8B4C-4F85-AF05-F5A2E6966B7E}" type="slidenum">
              <a:rPr lang="en-US" smtClean="0"/>
              <a:pPr/>
              <a:t>88</a:t>
            </a:fld>
            <a:endParaRPr lang="en-US" dirty="0"/>
          </a:p>
        </p:txBody>
      </p:sp>
    </p:spTree>
    <p:extLst>
      <p:ext uri="{BB962C8B-B14F-4D97-AF65-F5344CB8AC3E}">
        <p14:creationId xmlns:p14="http://schemas.microsoft.com/office/powerpoint/2010/main" val="2665573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10600" cy="1143000"/>
          </a:xfrm>
        </p:spPr>
        <p:txBody>
          <a:bodyPr/>
          <a:lstStyle/>
          <a:p>
            <a:r>
              <a:rPr lang="en-US" dirty="0"/>
              <a:t>Mobile phone spam filter:</a:t>
            </a:r>
            <a:br>
              <a:rPr lang="en-US" dirty="0"/>
            </a:br>
            <a:r>
              <a:rPr lang="en-US" dirty="0"/>
              <a:t>evaluating model performance </a:t>
            </a:r>
            <a:r>
              <a:rPr lang="en-US" sz="2800" i="1" dirty="0"/>
              <a:t>(cont.)</a:t>
            </a:r>
          </a:p>
        </p:txBody>
      </p:sp>
      <p:pic>
        <p:nvPicPr>
          <p:cNvPr id="6" name="Picture 5">
            <a:extLst>
              <a:ext uri="{FF2B5EF4-FFF2-40B4-BE49-F238E27FC236}">
                <a16:creationId xmlns:a16="http://schemas.microsoft.com/office/drawing/2014/main" id="{8A2869A3-B59F-45F0-86A4-6407C179D762}"/>
              </a:ext>
            </a:extLst>
          </p:cNvPr>
          <p:cNvPicPr>
            <a:picLocks noChangeAspect="1"/>
          </p:cNvPicPr>
          <p:nvPr/>
        </p:nvPicPr>
        <p:blipFill>
          <a:blip r:embed="rId2"/>
          <a:stretch>
            <a:fillRect/>
          </a:stretch>
        </p:blipFill>
        <p:spPr>
          <a:xfrm>
            <a:off x="2133600" y="1600200"/>
            <a:ext cx="5158987" cy="4766714"/>
          </a:xfrm>
          <a:prstGeom prst="rect">
            <a:avLst/>
          </a:prstGeom>
        </p:spPr>
      </p:pic>
      <p:sp>
        <p:nvSpPr>
          <p:cNvPr id="3" name="Slide Number Placeholder 2">
            <a:extLst>
              <a:ext uri="{FF2B5EF4-FFF2-40B4-BE49-F238E27FC236}">
                <a16:creationId xmlns:a16="http://schemas.microsoft.com/office/drawing/2014/main" id="{8881D870-167A-41FF-8793-1E12750E2CEF}"/>
              </a:ext>
            </a:extLst>
          </p:cNvPr>
          <p:cNvSpPr>
            <a:spLocks noGrp="1"/>
          </p:cNvSpPr>
          <p:nvPr>
            <p:ph type="sldNum" sz="quarter" idx="4"/>
          </p:nvPr>
        </p:nvSpPr>
        <p:spPr/>
        <p:txBody>
          <a:bodyPr/>
          <a:lstStyle/>
          <a:p>
            <a:fld id="{A99B023C-8B4C-4F85-AF05-F5A2E6966B7E}" type="slidenum">
              <a:rPr lang="en-US" smtClean="0"/>
              <a:pPr/>
              <a:t>89</a:t>
            </a:fld>
            <a:endParaRPr lang="en-US" dirty="0"/>
          </a:p>
        </p:txBody>
      </p:sp>
    </p:spTree>
    <p:extLst>
      <p:ext uri="{BB962C8B-B14F-4D97-AF65-F5344CB8AC3E}">
        <p14:creationId xmlns:p14="http://schemas.microsoft.com/office/powerpoint/2010/main" val="637081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food classification </a:t>
            </a:r>
            <a:r>
              <a:rPr lang="en-US" sz="2800" i="1" dirty="0"/>
              <a:t>(cont.)</a:t>
            </a:r>
            <a:endParaRPr lang="en-US" dirty="0"/>
          </a:p>
        </p:txBody>
      </p:sp>
      <p:sp>
        <p:nvSpPr>
          <p:cNvPr id="3" name="Content Placeholder 2"/>
          <p:cNvSpPr>
            <a:spLocks noGrp="1"/>
          </p:cNvSpPr>
          <p:nvPr>
            <p:ph idx="1"/>
          </p:nvPr>
        </p:nvSpPr>
        <p:spPr>
          <a:xfrm>
            <a:off x="838200" y="1371600"/>
            <a:ext cx="7772400" cy="4114800"/>
          </a:xfrm>
        </p:spPr>
        <p:txBody>
          <a:bodyPr/>
          <a:lstStyle/>
          <a:p>
            <a:pPr marL="0" indent="0">
              <a:buNone/>
            </a:pPr>
            <a:r>
              <a:rPr lang="en-US" sz="2000" dirty="0"/>
              <a:t>Suppose that the new food item that must be labeled is tomato. We can use the nearest neighbor approach to determine which class is a better fit. To do this, we need first to find the k nearest neighbors to the tomato instance:</a:t>
            </a:r>
          </a:p>
        </p:txBody>
      </p:sp>
      <p:pic>
        <p:nvPicPr>
          <p:cNvPr id="4" name="Picture 3"/>
          <p:cNvPicPr>
            <a:picLocks noChangeAspect="1"/>
          </p:cNvPicPr>
          <p:nvPr/>
        </p:nvPicPr>
        <p:blipFill>
          <a:blip r:embed="rId2"/>
          <a:stretch>
            <a:fillRect/>
          </a:stretch>
        </p:blipFill>
        <p:spPr>
          <a:xfrm>
            <a:off x="2438400" y="2667000"/>
            <a:ext cx="4396742" cy="3871163"/>
          </a:xfrm>
          <a:prstGeom prst="rect">
            <a:avLst/>
          </a:prstGeom>
        </p:spPr>
      </p:pic>
      <p:sp>
        <p:nvSpPr>
          <p:cNvPr id="5" name="Slide Number Placeholder 4">
            <a:extLst>
              <a:ext uri="{FF2B5EF4-FFF2-40B4-BE49-F238E27FC236}">
                <a16:creationId xmlns:a16="http://schemas.microsoft.com/office/drawing/2014/main" id="{7FEAAD86-A036-44D6-B2AF-BEED8452E0DB}"/>
              </a:ext>
            </a:extLst>
          </p:cNvPr>
          <p:cNvSpPr>
            <a:spLocks noGrp="1"/>
          </p:cNvSpPr>
          <p:nvPr>
            <p:ph type="sldNum" sz="quarter" idx="4"/>
          </p:nvPr>
        </p:nvSpPr>
        <p:spPr/>
        <p:txBody>
          <a:bodyPr/>
          <a:lstStyle/>
          <a:p>
            <a:fld id="{A99B023C-8B4C-4F85-AF05-F5A2E6966B7E}" type="slidenum">
              <a:rPr lang="en-US" smtClean="0"/>
              <a:pPr/>
              <a:t>9</a:t>
            </a:fld>
            <a:endParaRPr lang="en-US" dirty="0"/>
          </a:p>
        </p:txBody>
      </p:sp>
    </p:spTree>
    <p:extLst>
      <p:ext uri="{BB962C8B-B14F-4D97-AF65-F5344CB8AC3E}">
        <p14:creationId xmlns:p14="http://schemas.microsoft.com/office/powerpoint/2010/main" val="7717670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1143000"/>
          </a:xfrm>
        </p:spPr>
        <p:txBody>
          <a:bodyPr/>
          <a:lstStyle/>
          <a:p>
            <a:r>
              <a:rPr lang="en-US" dirty="0"/>
              <a:t>Mobile phone spam filter:</a:t>
            </a:r>
            <a:br>
              <a:rPr lang="en-US" dirty="0"/>
            </a:br>
            <a:r>
              <a:rPr lang="en-US" dirty="0"/>
              <a:t>evaluating model performance </a:t>
            </a:r>
            <a:r>
              <a:rPr lang="en-US" sz="2800" i="1" dirty="0"/>
              <a:t>(cont.)</a:t>
            </a:r>
            <a:endParaRPr lang="en-US" dirty="0"/>
          </a:p>
        </p:txBody>
      </p:sp>
      <p:sp>
        <p:nvSpPr>
          <p:cNvPr id="3" name="Content Placeholder 2"/>
          <p:cNvSpPr>
            <a:spLocks noGrp="1"/>
          </p:cNvSpPr>
          <p:nvPr>
            <p:ph idx="1"/>
          </p:nvPr>
        </p:nvSpPr>
        <p:spPr>
          <a:xfrm>
            <a:off x="354012" y="1676400"/>
            <a:ext cx="8561388" cy="4114800"/>
          </a:xfrm>
        </p:spPr>
        <p:txBody>
          <a:bodyPr/>
          <a:lstStyle/>
          <a:p>
            <a:pPr marL="0" indent="0">
              <a:buNone/>
            </a:pPr>
            <a:r>
              <a:rPr lang="en-US" sz="1800" dirty="0"/>
              <a:t>The crosstab shows that the Bayes classifier made 36 mistakes, corresponding to an error rate of 2,6%. Out of these 36 mistakes, 4 are false positives (a ham message is predicted as spam) and 32 are false negatives (a spam message is predicted as ham). Different domains require a different balance between false positives and false negatives. In the cancer diagnosis domain, it could be more important to reduce false negatives than false positives because false negatives could result in an undiagnosed disease . In the spam filter domain, false positives could be more important than false negatives because false negatives could result in undelivered/lost email.</a:t>
            </a:r>
          </a:p>
        </p:txBody>
      </p:sp>
      <p:sp>
        <p:nvSpPr>
          <p:cNvPr id="4" name="Slide Number Placeholder 3">
            <a:extLst>
              <a:ext uri="{FF2B5EF4-FFF2-40B4-BE49-F238E27FC236}">
                <a16:creationId xmlns:a16="http://schemas.microsoft.com/office/drawing/2014/main" id="{80E17A88-D317-4EA0-A6DC-54FB82FA0B4D}"/>
              </a:ext>
            </a:extLst>
          </p:cNvPr>
          <p:cNvSpPr>
            <a:spLocks noGrp="1"/>
          </p:cNvSpPr>
          <p:nvPr>
            <p:ph type="sldNum" sz="quarter" idx="4"/>
          </p:nvPr>
        </p:nvSpPr>
        <p:spPr/>
        <p:txBody>
          <a:bodyPr/>
          <a:lstStyle/>
          <a:p>
            <a:fld id="{A99B023C-8B4C-4F85-AF05-F5A2E6966B7E}" type="slidenum">
              <a:rPr lang="en-US" smtClean="0"/>
              <a:pPr/>
              <a:t>90</a:t>
            </a:fld>
            <a:endParaRPr lang="en-US" dirty="0"/>
          </a:p>
        </p:txBody>
      </p:sp>
    </p:spTree>
    <p:extLst>
      <p:ext uri="{BB962C8B-B14F-4D97-AF65-F5344CB8AC3E}">
        <p14:creationId xmlns:p14="http://schemas.microsoft.com/office/powerpoint/2010/main" val="1587733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phone spam filter:</a:t>
            </a:r>
            <a:br>
              <a:rPr lang="en-US" dirty="0"/>
            </a:br>
            <a:r>
              <a:rPr lang="en-US" dirty="0"/>
              <a:t>improving model performance</a:t>
            </a:r>
          </a:p>
        </p:txBody>
      </p:sp>
      <p:sp>
        <p:nvSpPr>
          <p:cNvPr id="3" name="Content Placeholder 2"/>
          <p:cNvSpPr>
            <a:spLocks noGrp="1"/>
          </p:cNvSpPr>
          <p:nvPr>
            <p:ph idx="1"/>
          </p:nvPr>
        </p:nvSpPr>
        <p:spPr>
          <a:xfrm>
            <a:off x="304800" y="1752600"/>
            <a:ext cx="8153400" cy="4114800"/>
          </a:xfrm>
        </p:spPr>
        <p:txBody>
          <a:bodyPr/>
          <a:lstStyle/>
          <a:p>
            <a:pPr marL="0" indent="0">
              <a:buNone/>
            </a:pPr>
            <a:r>
              <a:rPr lang="en-US" sz="1800" dirty="0"/>
              <a:t>We will try to improve the model by using a Laplacian correction (the model was previously built with </a:t>
            </a:r>
            <a:r>
              <a:rPr lang="en-US" sz="1800" dirty="0" err="1"/>
              <a:t>laplace</a:t>
            </a:r>
            <a:r>
              <a:rPr lang="en-US" sz="1800" dirty="0"/>
              <a:t> = 0 by default):</a:t>
            </a:r>
          </a:p>
          <a:p>
            <a:pPr marL="0" indent="0">
              <a:buNone/>
            </a:pPr>
            <a:r>
              <a:rPr lang="fr-FR" sz="1800" dirty="0">
                <a:latin typeface="Courier New" panose="02070309020205020404" pitchFamily="49" charset="0"/>
                <a:cs typeface="Courier New" panose="02070309020205020404" pitchFamily="49" charset="0"/>
              </a:rPr>
              <a:t>&gt; sms_classifier2 &lt;- </a:t>
            </a:r>
            <a:r>
              <a:rPr lang="fr-FR" sz="1800" dirty="0" err="1">
                <a:latin typeface="Courier New" panose="02070309020205020404" pitchFamily="49" charset="0"/>
                <a:cs typeface="Courier New" panose="02070309020205020404" pitchFamily="49" charset="0"/>
              </a:rPr>
              <a:t>naiveBayes</a:t>
            </a:r>
            <a:r>
              <a:rPr lang="fr-FR" sz="1800" dirty="0">
                <a:latin typeface="Courier New" panose="02070309020205020404" pitchFamily="49" charset="0"/>
                <a:cs typeface="Courier New" panose="02070309020205020404" pitchFamily="49" charset="0"/>
              </a:rPr>
              <a:t>(</a:t>
            </a:r>
            <a:r>
              <a:rPr lang="fr-FR" sz="1800" dirty="0" err="1">
                <a:latin typeface="Courier New" panose="02070309020205020404" pitchFamily="49" charset="0"/>
                <a:cs typeface="Courier New" panose="02070309020205020404" pitchFamily="49" charset="0"/>
              </a:rPr>
              <a:t>sms_train</a:t>
            </a:r>
            <a:r>
              <a:rPr lang="fr-FR" sz="1800" dirty="0">
                <a:latin typeface="Courier New" panose="02070309020205020404" pitchFamily="49" charset="0"/>
                <a:cs typeface="Courier New" panose="02070309020205020404" pitchFamily="49" charset="0"/>
              </a:rPr>
              <a:t>, </a:t>
            </a:r>
            <a:r>
              <a:rPr lang="fr-FR" sz="1800" dirty="0" err="1">
                <a:latin typeface="Courier New" panose="02070309020205020404" pitchFamily="49" charset="0"/>
                <a:cs typeface="Courier New" panose="02070309020205020404" pitchFamily="49" charset="0"/>
              </a:rPr>
              <a:t>sms_train_labels,laplace</a:t>
            </a:r>
            <a:r>
              <a:rPr lang="fr-FR" sz="1800" dirty="0">
                <a:latin typeface="Courier New" panose="02070309020205020404" pitchFamily="49" charset="0"/>
                <a:cs typeface="Courier New" panose="02070309020205020404" pitchFamily="49" charset="0"/>
              </a:rPr>
              <a:t> = 1)</a:t>
            </a:r>
            <a:endParaRPr lang="en-US" sz="1800" dirty="0">
              <a:latin typeface="Courier New" panose="02070309020205020404" pitchFamily="49" charset="0"/>
              <a:cs typeface="Courier New" panose="02070309020205020404" pitchFamily="49" charset="0"/>
            </a:endParaRPr>
          </a:p>
          <a:p>
            <a:pPr marL="0" indent="0">
              <a:buNone/>
            </a:pPr>
            <a:r>
              <a:rPr lang="en-US" sz="1800" dirty="0"/>
              <a:t>After building the new model, we will use it to make predictions:</a:t>
            </a:r>
          </a:p>
          <a:p>
            <a:pPr marL="0" indent="0">
              <a:buNone/>
            </a:pPr>
            <a:r>
              <a:rPr lang="en-US" sz="1800" dirty="0">
                <a:latin typeface="Courier New" panose="02070309020205020404" pitchFamily="49" charset="0"/>
                <a:cs typeface="Courier New" panose="02070309020205020404" pitchFamily="49" charset="0"/>
              </a:rPr>
              <a:t>&gt; sms_test_pred2 &lt;- predict(sms_classifier2, </a:t>
            </a:r>
            <a:r>
              <a:rPr lang="en-US" sz="1800" dirty="0" err="1">
                <a:latin typeface="Courier New" panose="02070309020205020404" pitchFamily="49" charset="0"/>
                <a:cs typeface="Courier New" panose="02070309020205020404" pitchFamily="49" charset="0"/>
              </a:rPr>
              <a:t>sms_test</a:t>
            </a:r>
            <a:r>
              <a:rPr lang="en-US" sz="1800" dirty="0">
                <a:latin typeface="Courier New" panose="02070309020205020404" pitchFamily="49" charset="0"/>
                <a:cs typeface="Courier New" panose="02070309020205020404" pitchFamily="49" charset="0"/>
              </a:rPr>
              <a:t>)</a:t>
            </a:r>
          </a:p>
          <a:p>
            <a:pPr marL="0" indent="0">
              <a:buNone/>
            </a:pPr>
            <a:r>
              <a:rPr lang="en-US" sz="1800" dirty="0"/>
              <a:t>Finally, we will compare the actual with predicted classes using a crosstab:</a:t>
            </a:r>
          </a:p>
          <a:p>
            <a:pPr marL="0" indent="0">
              <a:buNone/>
            </a:pPr>
            <a:r>
              <a:rPr lang="en-US" sz="1800" dirty="0">
                <a:latin typeface="Courier New" panose="02070309020205020404" pitchFamily="49" charset="0"/>
                <a:cs typeface="Courier New" panose="02070309020205020404" pitchFamily="49" charset="0"/>
              </a:rPr>
              <a:t>&gt; </a:t>
            </a:r>
            <a:r>
              <a:rPr lang="en-US" sz="1800" dirty="0" err="1">
                <a:latin typeface="Courier New" panose="02070309020205020404" pitchFamily="49" charset="0"/>
                <a:cs typeface="Courier New" panose="02070309020205020404" pitchFamily="49" charset="0"/>
              </a:rPr>
              <a:t>CrossTable</a:t>
            </a:r>
            <a:r>
              <a:rPr lang="en-US" sz="1800" dirty="0">
                <a:latin typeface="Courier New" panose="02070309020205020404" pitchFamily="49" charset="0"/>
                <a:cs typeface="Courier New" panose="02070309020205020404" pitchFamily="49" charset="0"/>
              </a:rPr>
              <a:t>(sms_test_pred2, </a:t>
            </a:r>
            <a:r>
              <a:rPr lang="en-US" sz="1800" dirty="0" err="1">
                <a:latin typeface="Courier New" panose="02070309020205020404" pitchFamily="49" charset="0"/>
                <a:cs typeface="Courier New" panose="02070309020205020404" pitchFamily="49" charset="0"/>
              </a:rPr>
              <a:t>sms_test_labels</a:t>
            </a:r>
            <a:r>
              <a:rPr lang="en-US" sz="1800" dirty="0">
                <a:latin typeface="Courier New" panose="02070309020205020404" pitchFamily="49" charset="0"/>
                <a:cs typeface="Courier New" panose="02070309020205020404" pitchFamily="49" charset="0"/>
              </a:rPr>
              <a:t>,</a:t>
            </a:r>
          </a:p>
          <a:p>
            <a:pPr marL="0" indent="0">
              <a:buNone/>
            </a:pPr>
            <a:r>
              <a:rPr lang="en-US" sz="1800" dirty="0" err="1">
                <a:latin typeface="Courier New" panose="02070309020205020404" pitchFamily="49" charset="0"/>
                <a:cs typeface="Courier New" panose="02070309020205020404" pitchFamily="49" charset="0"/>
              </a:rPr>
              <a:t>prop.chisq</a:t>
            </a:r>
            <a:r>
              <a:rPr lang="en-US" sz="1800" dirty="0">
                <a:latin typeface="Courier New" panose="02070309020205020404" pitchFamily="49" charset="0"/>
                <a:cs typeface="Courier New" panose="02070309020205020404" pitchFamily="49" charset="0"/>
              </a:rPr>
              <a:t> = FALSE, prop.t = FALSE, </a:t>
            </a:r>
            <a:r>
              <a:rPr lang="en-US" sz="1800" dirty="0" err="1">
                <a:latin typeface="Courier New" panose="02070309020205020404" pitchFamily="49" charset="0"/>
                <a:cs typeface="Courier New" panose="02070309020205020404" pitchFamily="49" charset="0"/>
              </a:rPr>
              <a:t>prop.r</a:t>
            </a:r>
            <a:r>
              <a:rPr lang="en-US" sz="1800" dirty="0">
                <a:latin typeface="Courier New" panose="02070309020205020404" pitchFamily="49" charset="0"/>
                <a:cs typeface="Courier New" panose="02070309020205020404" pitchFamily="49" charset="0"/>
              </a:rPr>
              <a:t> = FALSE,</a:t>
            </a:r>
          </a:p>
          <a:p>
            <a:pPr marL="0" indent="0">
              <a:buNone/>
            </a:pPr>
            <a:r>
              <a:rPr lang="en-US" sz="1800" dirty="0" err="1">
                <a:latin typeface="Courier New" panose="02070309020205020404" pitchFamily="49" charset="0"/>
                <a:cs typeface="Courier New" panose="02070309020205020404" pitchFamily="49" charset="0"/>
              </a:rPr>
              <a:t>dnn</a:t>
            </a:r>
            <a:r>
              <a:rPr lang="en-US" sz="1800" dirty="0">
                <a:latin typeface="Courier New" panose="02070309020205020404" pitchFamily="49" charset="0"/>
                <a:cs typeface="Courier New" panose="02070309020205020404" pitchFamily="49" charset="0"/>
              </a:rPr>
              <a:t> = c('predicted', 'actual’))</a:t>
            </a:r>
          </a:p>
          <a:p>
            <a:pPr marL="0" indent="0">
              <a:buNone/>
            </a:pPr>
            <a:r>
              <a:rPr lang="en-US" sz="1800" dirty="0"/>
              <a:t>We have 3 false positives and 34 false negatives. </a:t>
            </a:r>
          </a:p>
          <a:p>
            <a:pPr marL="0" indent="0">
              <a:buNone/>
            </a:pPr>
            <a:endParaRPr lang="en-US" sz="1800" dirty="0"/>
          </a:p>
        </p:txBody>
      </p:sp>
      <p:sp>
        <p:nvSpPr>
          <p:cNvPr id="4" name="Slide Number Placeholder 3">
            <a:extLst>
              <a:ext uri="{FF2B5EF4-FFF2-40B4-BE49-F238E27FC236}">
                <a16:creationId xmlns:a16="http://schemas.microsoft.com/office/drawing/2014/main" id="{65504023-D9A8-4CF7-8D13-4A25C7B8138B}"/>
              </a:ext>
            </a:extLst>
          </p:cNvPr>
          <p:cNvSpPr>
            <a:spLocks noGrp="1"/>
          </p:cNvSpPr>
          <p:nvPr>
            <p:ph type="sldNum" sz="quarter" idx="4"/>
          </p:nvPr>
        </p:nvSpPr>
        <p:spPr/>
        <p:txBody>
          <a:bodyPr/>
          <a:lstStyle/>
          <a:p>
            <a:fld id="{A99B023C-8B4C-4F85-AF05-F5A2E6966B7E}" type="slidenum">
              <a:rPr lang="en-US" smtClean="0"/>
              <a:pPr/>
              <a:t>91</a:t>
            </a:fld>
            <a:endParaRPr lang="en-US" dirty="0"/>
          </a:p>
        </p:txBody>
      </p:sp>
    </p:spTree>
    <p:extLst>
      <p:ext uri="{BB962C8B-B14F-4D97-AF65-F5344CB8AC3E}">
        <p14:creationId xmlns:p14="http://schemas.microsoft.com/office/powerpoint/2010/main" val="27504787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763000" cy="1143000"/>
          </a:xfrm>
        </p:spPr>
        <p:txBody>
          <a:bodyPr/>
          <a:lstStyle/>
          <a:p>
            <a:r>
              <a:rPr lang="en-US" dirty="0"/>
              <a:t>Mobile phone spam filter:</a:t>
            </a:r>
            <a:br>
              <a:rPr lang="en-US" dirty="0"/>
            </a:br>
            <a:r>
              <a:rPr lang="en-US" dirty="0"/>
              <a:t>improving model performance </a:t>
            </a:r>
            <a:r>
              <a:rPr lang="en-US" sz="2800" i="1" dirty="0"/>
              <a:t>(cont.)</a:t>
            </a:r>
          </a:p>
        </p:txBody>
      </p:sp>
      <p:pic>
        <p:nvPicPr>
          <p:cNvPr id="7" name="Picture 6">
            <a:extLst>
              <a:ext uri="{FF2B5EF4-FFF2-40B4-BE49-F238E27FC236}">
                <a16:creationId xmlns:a16="http://schemas.microsoft.com/office/drawing/2014/main" id="{53B52AE2-AFA2-46E3-9E03-EAB30CE1D00F}"/>
              </a:ext>
            </a:extLst>
          </p:cNvPr>
          <p:cNvPicPr>
            <a:picLocks noChangeAspect="1"/>
          </p:cNvPicPr>
          <p:nvPr/>
        </p:nvPicPr>
        <p:blipFill>
          <a:blip r:embed="rId2"/>
          <a:stretch>
            <a:fillRect/>
          </a:stretch>
        </p:blipFill>
        <p:spPr>
          <a:xfrm>
            <a:off x="1447800" y="1676400"/>
            <a:ext cx="5491163" cy="4526242"/>
          </a:xfrm>
          <a:prstGeom prst="rect">
            <a:avLst/>
          </a:prstGeom>
        </p:spPr>
      </p:pic>
      <p:sp>
        <p:nvSpPr>
          <p:cNvPr id="3" name="Slide Number Placeholder 2">
            <a:extLst>
              <a:ext uri="{FF2B5EF4-FFF2-40B4-BE49-F238E27FC236}">
                <a16:creationId xmlns:a16="http://schemas.microsoft.com/office/drawing/2014/main" id="{0880D27F-771A-48E5-BD87-EE896FC3B93A}"/>
              </a:ext>
            </a:extLst>
          </p:cNvPr>
          <p:cNvSpPr>
            <a:spLocks noGrp="1"/>
          </p:cNvSpPr>
          <p:nvPr>
            <p:ph type="sldNum" sz="quarter" idx="4"/>
          </p:nvPr>
        </p:nvSpPr>
        <p:spPr/>
        <p:txBody>
          <a:bodyPr/>
          <a:lstStyle/>
          <a:p>
            <a:fld id="{A99B023C-8B4C-4F85-AF05-F5A2E6966B7E}" type="slidenum">
              <a:rPr lang="en-US" smtClean="0"/>
              <a:pPr/>
              <a:t>92</a:t>
            </a:fld>
            <a:endParaRPr lang="en-US" dirty="0"/>
          </a:p>
        </p:txBody>
      </p:sp>
    </p:spTree>
    <p:extLst>
      <p:ext uri="{BB962C8B-B14F-4D97-AF65-F5344CB8AC3E}">
        <p14:creationId xmlns:p14="http://schemas.microsoft.com/office/powerpoint/2010/main" val="6789464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strengths and weaknesses</a:t>
            </a:r>
          </a:p>
        </p:txBody>
      </p:sp>
      <p:sp>
        <p:nvSpPr>
          <p:cNvPr id="3" name="Content Placeholder 2"/>
          <p:cNvSpPr>
            <a:spLocks noGrp="1"/>
          </p:cNvSpPr>
          <p:nvPr>
            <p:ph idx="1"/>
          </p:nvPr>
        </p:nvSpPr>
        <p:spPr>
          <a:xfrm>
            <a:off x="762000" y="1600200"/>
            <a:ext cx="7772400" cy="4114800"/>
          </a:xfrm>
        </p:spPr>
        <p:txBody>
          <a:bodyPr/>
          <a:lstStyle/>
          <a:p>
            <a:pPr marL="0" indent="0">
              <a:buNone/>
            </a:pPr>
            <a:r>
              <a:rPr lang="en-US" sz="2000" dirty="0"/>
              <a:t>Strengths:</a:t>
            </a:r>
          </a:p>
          <a:p>
            <a:pPr>
              <a:buFontTx/>
              <a:buChar char="-"/>
            </a:pPr>
            <a:r>
              <a:rPr lang="en-US" sz="2000" dirty="0"/>
              <a:t>Simple, easy to implement</a:t>
            </a:r>
          </a:p>
          <a:p>
            <a:pPr>
              <a:buFontTx/>
              <a:buChar char="-"/>
            </a:pPr>
            <a:r>
              <a:rPr lang="en-US" sz="2000" dirty="0"/>
              <a:t>Can deal well with large feature spaces (due to the class-conditional independence assumption)</a:t>
            </a:r>
          </a:p>
          <a:p>
            <a:pPr>
              <a:buFontTx/>
              <a:buChar char="-"/>
            </a:pPr>
            <a:r>
              <a:rPr lang="en-US" sz="2000" dirty="0"/>
              <a:t>Fast learning</a:t>
            </a:r>
          </a:p>
          <a:p>
            <a:pPr marL="0" indent="0">
              <a:buNone/>
            </a:pPr>
            <a:r>
              <a:rPr lang="en-US" sz="2000" dirty="0"/>
              <a:t>Weaknesses:</a:t>
            </a:r>
          </a:p>
          <a:p>
            <a:pPr>
              <a:buFontTx/>
              <a:buChar char="-"/>
            </a:pPr>
            <a:r>
              <a:rPr lang="en-US" sz="2000" dirty="0"/>
              <a:t>Not ideal for datasets with many numeric features</a:t>
            </a:r>
          </a:p>
          <a:p>
            <a:pPr>
              <a:buFontTx/>
              <a:buChar char="-"/>
            </a:pPr>
            <a:r>
              <a:rPr lang="en-US" sz="2000" dirty="0"/>
              <a:t>Estimated probabilities are less reliable than the predicted classes</a:t>
            </a:r>
          </a:p>
          <a:p>
            <a:pPr>
              <a:buFontTx/>
              <a:buChar char="-"/>
            </a:pPr>
            <a:r>
              <a:rPr lang="en-US" sz="2000" dirty="0"/>
              <a:t>Splits phrases into single words. For example, “Chicago bulls” will be split into “Chicago” and “Bulls”, thereby losing the meaning the phrase. </a:t>
            </a:r>
          </a:p>
          <a:p>
            <a:pPr>
              <a:buFontTx/>
              <a:buChar char="-"/>
            </a:pPr>
            <a:r>
              <a:rPr lang="en-US" sz="2000" dirty="0"/>
              <a:t>Relies on an often-faulty assumption of equally important and independent features</a:t>
            </a:r>
          </a:p>
          <a:p>
            <a:pPr>
              <a:buFontTx/>
              <a:buChar char="-"/>
            </a:pPr>
            <a:endParaRPr lang="en-US" sz="2000" dirty="0"/>
          </a:p>
        </p:txBody>
      </p:sp>
      <p:sp>
        <p:nvSpPr>
          <p:cNvPr id="4" name="Slide Number Placeholder 3">
            <a:extLst>
              <a:ext uri="{FF2B5EF4-FFF2-40B4-BE49-F238E27FC236}">
                <a16:creationId xmlns:a16="http://schemas.microsoft.com/office/drawing/2014/main" id="{830CC9EF-4258-459B-AC46-277364354A83}"/>
              </a:ext>
            </a:extLst>
          </p:cNvPr>
          <p:cNvSpPr>
            <a:spLocks noGrp="1"/>
          </p:cNvSpPr>
          <p:nvPr>
            <p:ph type="sldNum" sz="quarter" idx="4"/>
          </p:nvPr>
        </p:nvSpPr>
        <p:spPr/>
        <p:txBody>
          <a:bodyPr/>
          <a:lstStyle/>
          <a:p>
            <a:fld id="{A99B023C-8B4C-4F85-AF05-F5A2E6966B7E}" type="slidenum">
              <a:rPr lang="en-US" smtClean="0"/>
              <a:pPr/>
              <a:t>93</a:t>
            </a:fld>
            <a:endParaRPr lang="en-US" dirty="0"/>
          </a:p>
        </p:txBody>
      </p:sp>
    </p:spTree>
    <p:extLst>
      <p:ext uri="{BB962C8B-B14F-4D97-AF65-F5344CB8AC3E}">
        <p14:creationId xmlns:p14="http://schemas.microsoft.com/office/powerpoint/2010/main" val="877309215"/>
      </p:ext>
    </p:extLst>
  </p:cSld>
  <p:clrMapOvr>
    <a:masterClrMapping/>
  </p:clrMapOvr>
</p:sld>
</file>

<file path=ppt/theme/theme1.xml><?xml version="1.0" encoding="utf-8"?>
<a:theme xmlns:a="http://schemas.openxmlformats.org/drawingml/2006/main" name="Azure">
  <a:themeElements>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fontScheme name="Az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Azure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Azure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 2000\Templates\Presentation Designs\Azure.pot</Template>
  <TotalTime>14089</TotalTime>
  <Words>13701</Words>
  <Application>Microsoft Office PowerPoint</Application>
  <PresentationFormat>On-screen Show (4:3)</PresentationFormat>
  <Paragraphs>822</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Cambria Math</vt:lpstr>
      <vt:lpstr>Courier New</vt:lpstr>
      <vt:lpstr>Times New Roman</vt:lpstr>
      <vt:lpstr>Wingdings</vt:lpstr>
      <vt:lpstr>Azure</vt:lpstr>
      <vt:lpstr>Lecture 3</vt:lpstr>
      <vt:lpstr>Classification</vt:lpstr>
      <vt:lpstr>Classification (cont.)</vt:lpstr>
      <vt:lpstr>Classification (cont.)</vt:lpstr>
      <vt:lpstr>Advantages and disadvantages of kNN</vt:lpstr>
      <vt:lpstr>Example: food classification</vt:lpstr>
      <vt:lpstr>Example: food classification (cont.)</vt:lpstr>
      <vt:lpstr>Example: food classification (cont.)</vt:lpstr>
      <vt:lpstr>Example: food classification (cont.)</vt:lpstr>
      <vt:lpstr>Distance measures</vt:lpstr>
      <vt:lpstr>Examples of numeric distance functions</vt:lpstr>
      <vt:lpstr>Example of symbolic distance functions</vt:lpstr>
      <vt:lpstr>Problems with distance measures: mixing numeric and categorical data</vt:lpstr>
      <vt:lpstr>Problems with distance measures: irrelevant attributes</vt:lpstr>
      <vt:lpstr>Problems with distance measures: scaling</vt:lpstr>
      <vt:lpstr>Example: food classification (cont.)</vt:lpstr>
      <vt:lpstr>Variance bias tradeoff</vt:lpstr>
      <vt:lpstr>Variance bias tradeoff (cont.)</vt:lpstr>
      <vt:lpstr>Variance bias tradeoff (cont.)</vt:lpstr>
      <vt:lpstr>Overfitting vs underfiting</vt:lpstr>
      <vt:lpstr>Variance bias tradeoff (cont.)</vt:lpstr>
      <vt:lpstr>How to choose k?</vt:lpstr>
      <vt:lpstr>How to choose k? (cont.)</vt:lpstr>
      <vt:lpstr>kNN: Variance bias tradeoff</vt:lpstr>
      <vt:lpstr>Avoiding overfitting in kNN</vt:lpstr>
      <vt:lpstr>Preparing data for use with k-NN</vt:lpstr>
      <vt:lpstr>Preparing data for use with k-NN (cont.)</vt:lpstr>
      <vt:lpstr>Diagnosing breast cancer with k-NN: Collecting data</vt:lpstr>
      <vt:lpstr>Diagnosing breast cancer with k-NN: exploring and preparing the data</vt:lpstr>
      <vt:lpstr>Diagnosing breast cancer with k-NN: exploring and preparing the data (cont.)</vt:lpstr>
      <vt:lpstr>Diagnosing breast cancer with k-NN: normalizing numeric data</vt:lpstr>
      <vt:lpstr>Diagnosing breast cancer with k-NN: normalizing numeric data (cont.)</vt:lpstr>
      <vt:lpstr>Diagnosing breast cancer with k-NN: creating training and test datasets </vt:lpstr>
      <vt:lpstr>Diagnosing breast cancer with k-NN: running the algorithm </vt:lpstr>
      <vt:lpstr>Diagnosing breast cancer with k-NN: running the algorithm (cont.) </vt:lpstr>
      <vt:lpstr>Diagnosing breast cancer with k-NN: evaluating model performance</vt:lpstr>
      <vt:lpstr>Diagnosing breast cancer with k-NN: evaluating model performance (cont.)</vt:lpstr>
      <vt:lpstr>Diagnosing breast cancer with k-NN: improving model performance (cont.)</vt:lpstr>
      <vt:lpstr>Diagnosing breast cancer with k-NN: evaluating model performance (cont.)</vt:lpstr>
      <vt:lpstr>Diagnosing breast cancer with k-NN: evaluating model performance (cont.)</vt:lpstr>
      <vt:lpstr>Diagnosing breast cancer with k-NN: evaluating model performance (cont.)</vt:lpstr>
      <vt:lpstr>PowerPoint Presentation</vt:lpstr>
      <vt:lpstr>Bayesian classifiers</vt:lpstr>
      <vt:lpstr>Bayesian classifiers (cont.)</vt:lpstr>
      <vt:lpstr>Bayes' theorem</vt:lpstr>
      <vt:lpstr>Computing conditional probability with Bayes‘ theorem</vt:lpstr>
      <vt:lpstr>Computing conditional probability with Bayes‘ theorem (cont.)</vt:lpstr>
      <vt:lpstr>Computing conditional probability with Bayes‘ theorem (cont.)</vt:lpstr>
      <vt:lpstr>Computing conditional probability with Bayes‘ theorem (cont.)</vt:lpstr>
      <vt:lpstr>Toy example of Bayesian classifier: What Johnny likes</vt:lpstr>
      <vt:lpstr>Toy example of Bayesian classifier: What Johnny likes (cont.)</vt:lpstr>
      <vt:lpstr>Toy example of Bayesian classifier: What Johnny likes (cont.)</vt:lpstr>
      <vt:lpstr>Toy example of Bayesian classifier: What Johnny likes (cont.)</vt:lpstr>
      <vt:lpstr>Toy example Bayesian classifier: Spam filter</vt:lpstr>
      <vt:lpstr>Toy example Bayesian classifier: Spam filter (cont.)</vt:lpstr>
      <vt:lpstr>Maximum a posteriori probability (MAP) estimate</vt:lpstr>
      <vt:lpstr>Naïve Bayes classifier</vt:lpstr>
      <vt:lpstr>Naïve Bayes classifier (cont.)</vt:lpstr>
      <vt:lpstr>Spam filter with Naïve Bayes</vt:lpstr>
      <vt:lpstr>Spam filter with Naïve Bayes (cont.)</vt:lpstr>
      <vt:lpstr>Spam filter with Naïve Bayes (cont.)</vt:lpstr>
      <vt:lpstr>Spam filter with Naïve Bayes (cont.)</vt:lpstr>
      <vt:lpstr>Laplacian correction</vt:lpstr>
      <vt:lpstr>Laplacian correction (cont.)</vt:lpstr>
      <vt:lpstr>Laplacian correction (cont.)</vt:lpstr>
      <vt:lpstr>Using numeric features with Naive Bayes</vt:lpstr>
      <vt:lpstr>Using numeric features with Naive Bayes (cont.)</vt:lpstr>
      <vt:lpstr>Mobile phone spam filter</vt:lpstr>
      <vt:lpstr>Mobile phone spam filter</vt:lpstr>
      <vt:lpstr>Mobile phone spam filter (cont.)</vt:lpstr>
      <vt:lpstr>Mobile phone spam filter (cont.)</vt:lpstr>
      <vt:lpstr>Mobile phone spam filter:  text cleaning and standardization</vt:lpstr>
      <vt:lpstr>Mobile phone spam filter:  text cleaning and standardization</vt:lpstr>
      <vt:lpstr>Mobile phone spam filter:  text cleaning and standardization</vt:lpstr>
      <vt:lpstr>Mobile phone spam filter:  text cleaning and standardization</vt:lpstr>
      <vt:lpstr>Mobile phone spam filter: splitting documents into words</vt:lpstr>
      <vt:lpstr>Mobile phone spam filter: splitting documents into words</vt:lpstr>
      <vt:lpstr>Mobile phone spam filter:  creating training and test datasets</vt:lpstr>
      <vt:lpstr>Visualizing text data: word clouds</vt:lpstr>
      <vt:lpstr>Visualizing text data: word clouds</vt:lpstr>
      <vt:lpstr>Visualizing text data: word clouds (cont.)</vt:lpstr>
      <vt:lpstr>Visualizing text data: word clouds (cont.)</vt:lpstr>
      <vt:lpstr>Visualizing text data: word clouds (cont.)</vt:lpstr>
      <vt:lpstr>Visualizing text data: word clouds (cont.)</vt:lpstr>
      <vt:lpstr>Mobile phone spam filter: finding frequent words</vt:lpstr>
      <vt:lpstr>Mobile phone spam filter: finding frequent words</vt:lpstr>
      <vt:lpstr>Mobile phone spam filter: training a model on the data</vt:lpstr>
      <vt:lpstr>Mobile phone spam filter: training a model on the data</vt:lpstr>
      <vt:lpstr>Mobile phone spam filter: evaluating model performance (cont.)</vt:lpstr>
      <vt:lpstr>Mobile phone spam filter: evaluating model performance (cont.)</vt:lpstr>
      <vt:lpstr>Mobile phone spam filter: improving model performance</vt:lpstr>
      <vt:lpstr>Mobile phone spam filter: improving model performance (cont.)</vt:lpstr>
      <vt:lpstr>Naïve Bayes strengths and weaknesses</vt:lpstr>
    </vt:vector>
  </TitlesOfParts>
  <Company>п㜦_x0012_れ_x0012_þ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CSC570 Viruses and Worms</dc:title>
  <dc:creator>Braynov</dc:creator>
  <cp:lastModifiedBy>Svet</cp:lastModifiedBy>
  <cp:revision>1668</cp:revision>
  <dcterms:created xsi:type="dcterms:W3CDTF">2001-08-25T20:26:40Z</dcterms:created>
  <dcterms:modified xsi:type="dcterms:W3CDTF">2019-06-16T17:38:50Z</dcterms:modified>
</cp:coreProperties>
</file>